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61"/>
  </p:notesMasterIdLst>
  <p:sldIdLst>
    <p:sldId id="264" r:id="rId2"/>
    <p:sldId id="299" r:id="rId3"/>
    <p:sldId id="343" r:id="rId4"/>
    <p:sldId id="297" r:id="rId5"/>
    <p:sldId id="298" r:id="rId6"/>
    <p:sldId id="366" r:id="rId7"/>
    <p:sldId id="371" r:id="rId8"/>
    <p:sldId id="333" r:id="rId9"/>
    <p:sldId id="326" r:id="rId10"/>
    <p:sldId id="321" r:id="rId11"/>
    <p:sldId id="351" r:id="rId12"/>
    <p:sldId id="322" r:id="rId13"/>
    <p:sldId id="301" r:id="rId14"/>
    <p:sldId id="335" r:id="rId15"/>
    <p:sldId id="344" r:id="rId16"/>
    <p:sldId id="347" r:id="rId17"/>
    <p:sldId id="284" r:id="rId18"/>
    <p:sldId id="302" r:id="rId19"/>
    <p:sldId id="303" r:id="rId20"/>
    <p:sldId id="330" r:id="rId21"/>
    <p:sldId id="307" r:id="rId22"/>
    <p:sldId id="338" r:id="rId23"/>
    <p:sldId id="355" r:id="rId24"/>
    <p:sldId id="356" r:id="rId25"/>
    <p:sldId id="348" r:id="rId26"/>
    <p:sldId id="349" r:id="rId27"/>
    <p:sldId id="350" r:id="rId28"/>
    <p:sldId id="315" r:id="rId29"/>
    <p:sldId id="357" r:id="rId30"/>
    <p:sldId id="358" r:id="rId31"/>
    <p:sldId id="359" r:id="rId32"/>
    <p:sldId id="360" r:id="rId33"/>
    <p:sldId id="362" r:id="rId34"/>
    <p:sldId id="325" r:id="rId35"/>
    <p:sldId id="261" r:id="rId36"/>
    <p:sldId id="363" r:id="rId37"/>
    <p:sldId id="267" r:id="rId38"/>
    <p:sldId id="275" r:id="rId39"/>
    <p:sldId id="340" r:id="rId40"/>
    <p:sldId id="341" r:id="rId41"/>
    <p:sldId id="332" r:id="rId42"/>
    <p:sldId id="353" r:id="rId43"/>
    <p:sldId id="337" r:id="rId44"/>
    <p:sldId id="352" r:id="rId45"/>
    <p:sldId id="342" r:id="rId46"/>
    <p:sldId id="368" r:id="rId47"/>
    <p:sldId id="369" r:id="rId48"/>
    <p:sldId id="375" r:id="rId49"/>
    <p:sldId id="295" r:id="rId50"/>
    <p:sldId id="377" r:id="rId51"/>
    <p:sldId id="376" r:id="rId52"/>
    <p:sldId id="364" r:id="rId53"/>
    <p:sldId id="365" r:id="rId54"/>
    <p:sldId id="372" r:id="rId55"/>
    <p:sldId id="374" r:id="rId56"/>
    <p:sldId id="373" r:id="rId57"/>
    <p:sldId id="367" r:id="rId58"/>
    <p:sldId id="370" r:id="rId59"/>
    <p:sldId id="37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0" d="100"/>
          <a:sy n="110" d="100"/>
        </p:scale>
        <p:origin x="-100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1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icesi.edu.co\archivos$\Rectoria\RESULTADOS%20ECAES%202012-3\Copia%20de%20RESULTADOS_GENERICOS_UNIVERSIDAD%20ICESI_2012_2%20-%20x%20genereica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cesi.edu.co\archivos$\Rectoria\RESULTADOS%20ECAES%202012-3\Copia%20de%20RESULTADOS_GENERICOS_UNIVERSIDAD%20ICESI_2012_2%20-%20x%20genereica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cesi.edu.co\archivos$\Rectoria\RESULTADOS%20ECAES%202012-3\Copia%20de%20RESULTADOS_GENERICOS_UNIVERSIDAD%20ICESI_2012_2%20-%20x%20genereica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icesi.edu.co\archivos$\Rectoria\RESULTADOS%20ECAES%202012-3\Copia%20de%20RESULTADOS_GENERICOS_UNIVERSIDAD%20ICESI_2012_2%20-%20x%20genereica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icesi.edu.co\archivos$\Rectoria\RESULTADOS%20ECAES%202012-3\Copia%20de%20RESULTADOS_GENERICOS_UNIVERSIDAD%20ICESI_2012_2%20-%20x%20genereica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icesi.edu.co\archivos$\Rectoria\RESULTADOS%20ECAES%202012-3\Copia%20de%20RESULTADOS_GENERICOS_UNIVERSIDAD%20ICESI_2012_2%20-%20x%20genereica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icesi.edu.co\archivos$\Rectoria\RESULTADOS%20ECAES%202012-3\Copia%20de%20RESULTADOS_GENERICOS_UNIVERSIDAD%20ICESI_2012_2%20-%20x%20genereica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a:pPr>
            <a:r>
              <a:rPr lang="en-US"/>
              <a:t>ESCRITURA </a:t>
            </a:r>
          </a:p>
        </c:rich>
      </c:tx>
    </c:title>
    <c:view3D>
      <c:rAngAx val="1"/>
    </c:view3D>
    <c:plotArea>
      <c:layout/>
      <c:bar3DChart>
        <c:barDir val="col"/>
        <c:grouping val="clustered"/>
        <c:ser>
          <c:idx val="0"/>
          <c:order val="0"/>
          <c:tx>
            <c:strRef>
              <c:f>Escritura!$I$4:$I$5</c:f>
              <c:strCache>
                <c:ptCount val="1"/>
                <c:pt idx="0">
                  <c:v>ESCRITURA Cantidad</c:v>
                </c:pt>
              </c:strCache>
            </c:strRef>
          </c:tx>
          <c:cat>
            <c:strRef>
              <c:f>Escritura!$H$6:$H$10</c:f>
              <c:strCache>
                <c:ptCount val="5"/>
                <c:pt idx="0">
                  <c:v>I</c:v>
                </c:pt>
                <c:pt idx="1">
                  <c:v>II</c:v>
                </c:pt>
                <c:pt idx="2">
                  <c:v>III</c:v>
                </c:pt>
                <c:pt idx="3">
                  <c:v>IV</c:v>
                </c:pt>
                <c:pt idx="4">
                  <c:v>V</c:v>
                </c:pt>
              </c:strCache>
            </c:strRef>
          </c:cat>
          <c:val>
            <c:numRef>
              <c:f>Escritura!$I$6:$I$10</c:f>
            </c:numRef>
          </c:val>
          <c:shape val="box"/>
        </c:ser>
        <c:ser>
          <c:idx val="1"/>
          <c:order val="1"/>
          <c:tx>
            <c:strRef>
              <c:f>Escritura!$J$4:$J$5</c:f>
              <c:strCache>
                <c:ptCount val="1"/>
                <c:pt idx="0">
                  <c:v>ESCRITURA %</c:v>
                </c:pt>
              </c:strCache>
            </c:strRef>
          </c:tx>
          <c:dLbls>
            <c:txPr>
              <a:bodyPr/>
              <a:lstStyle/>
              <a:p>
                <a:pPr>
                  <a:defRPr sz="1400" b="1"/>
                </a:pPr>
                <a:endParaRPr lang="es-CO"/>
              </a:p>
            </c:txPr>
            <c:showVal val="1"/>
          </c:dLbls>
          <c:cat>
            <c:strRef>
              <c:f>Escritura!$H$6:$H$10</c:f>
              <c:strCache>
                <c:ptCount val="5"/>
                <c:pt idx="0">
                  <c:v>I</c:v>
                </c:pt>
                <c:pt idx="1">
                  <c:v>II</c:v>
                </c:pt>
                <c:pt idx="2">
                  <c:v>III</c:v>
                </c:pt>
                <c:pt idx="3">
                  <c:v>IV</c:v>
                </c:pt>
                <c:pt idx="4">
                  <c:v>V</c:v>
                </c:pt>
              </c:strCache>
            </c:strRef>
          </c:cat>
          <c:val>
            <c:numRef>
              <c:f>Escritura!$J$6:$J$10</c:f>
              <c:numCache>
                <c:formatCode>0%</c:formatCode>
                <c:ptCount val="5"/>
                <c:pt idx="0">
                  <c:v>8.9673913043478257E-2</c:v>
                </c:pt>
                <c:pt idx="1">
                  <c:v>0.12228260869565219</c:v>
                </c:pt>
                <c:pt idx="2">
                  <c:v>0.16847826086956574</c:v>
                </c:pt>
                <c:pt idx="3">
                  <c:v>0.28260869565217456</c:v>
                </c:pt>
                <c:pt idx="4">
                  <c:v>0.33695652173913165</c:v>
                </c:pt>
              </c:numCache>
            </c:numRef>
          </c:val>
        </c:ser>
        <c:shape val="cylinder"/>
        <c:axId val="67798528"/>
        <c:axId val="70779648"/>
        <c:axId val="0"/>
      </c:bar3DChart>
      <c:catAx>
        <c:axId val="67798528"/>
        <c:scaling>
          <c:orientation val="minMax"/>
        </c:scaling>
        <c:axPos val="b"/>
        <c:title>
          <c:tx>
            <c:rich>
              <a:bodyPr/>
              <a:lstStyle/>
              <a:p>
                <a:pPr>
                  <a:defRPr/>
                </a:pPr>
                <a:r>
                  <a:rPr lang="es-ES" sz="1600" dirty="0"/>
                  <a:t>Quintil</a:t>
                </a:r>
              </a:p>
            </c:rich>
          </c:tx>
          <c:layout>
            <c:manualLayout>
              <c:xMode val="edge"/>
              <c:yMode val="edge"/>
              <c:x val="0.43139760070231847"/>
              <c:y val="0.86049923024426012"/>
            </c:manualLayout>
          </c:layout>
        </c:title>
        <c:tickLblPos val="nextTo"/>
        <c:txPr>
          <a:bodyPr/>
          <a:lstStyle/>
          <a:p>
            <a:pPr>
              <a:defRPr sz="1400" b="1"/>
            </a:pPr>
            <a:endParaRPr lang="es-CO"/>
          </a:p>
        </c:txPr>
        <c:crossAx val="70779648"/>
        <c:crosses val="autoZero"/>
        <c:auto val="1"/>
        <c:lblAlgn val="ctr"/>
        <c:lblOffset val="100"/>
      </c:catAx>
      <c:valAx>
        <c:axId val="70779648"/>
        <c:scaling>
          <c:orientation val="minMax"/>
        </c:scaling>
        <c:axPos val="l"/>
        <c:majorGridlines/>
        <c:numFmt formatCode="0%" sourceLinked="1"/>
        <c:tickLblPos val="nextTo"/>
        <c:txPr>
          <a:bodyPr/>
          <a:lstStyle/>
          <a:p>
            <a:pPr>
              <a:defRPr sz="1400" b="1"/>
            </a:pPr>
            <a:endParaRPr lang="es-CO"/>
          </a:p>
        </c:txPr>
        <c:crossAx val="6779852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a:pPr>
            <a:r>
              <a:rPr lang="es-ES"/>
              <a:t>ESCRITURA</a:t>
            </a:r>
          </a:p>
        </c:rich>
      </c:tx>
    </c:title>
    <c:view3D>
      <c:rAngAx val="1"/>
    </c:view3D>
    <c:plotArea>
      <c:layout/>
      <c:bar3DChart>
        <c:barDir val="col"/>
        <c:grouping val="clustered"/>
        <c:ser>
          <c:idx val="0"/>
          <c:order val="0"/>
          <c:dLbls>
            <c:txPr>
              <a:bodyPr/>
              <a:lstStyle/>
              <a:p>
                <a:pPr>
                  <a:defRPr sz="1400" b="1"/>
                </a:pPr>
                <a:endParaRPr lang="es-CO"/>
              </a:p>
            </c:txPr>
            <c:showVal val="1"/>
          </c:dLbls>
          <c:val>
            <c:numRef>
              <c:f>Escritura!$J$15:$J$22</c:f>
              <c:numCache>
                <c:formatCode>0%</c:formatCode>
                <c:ptCount val="8"/>
                <c:pt idx="0">
                  <c:v>2.7173913043478386E-3</c:v>
                </c:pt>
                <c:pt idx="1">
                  <c:v>1.358695652173913E-2</c:v>
                </c:pt>
                <c:pt idx="2">
                  <c:v>7.8804347826086973E-2</c:v>
                </c:pt>
                <c:pt idx="3">
                  <c:v>0.17934782608695651</c:v>
                </c:pt>
                <c:pt idx="4">
                  <c:v>0.21195652173913043</c:v>
                </c:pt>
                <c:pt idx="5">
                  <c:v>0.2826086956521745</c:v>
                </c:pt>
                <c:pt idx="6">
                  <c:v>0.17391304347826148</c:v>
                </c:pt>
                <c:pt idx="7">
                  <c:v>5.7065217391304414E-2</c:v>
                </c:pt>
              </c:numCache>
            </c:numRef>
          </c:val>
        </c:ser>
        <c:shape val="cylinder"/>
        <c:axId val="70800128"/>
        <c:axId val="70802048"/>
        <c:axId val="0"/>
      </c:bar3DChart>
      <c:catAx>
        <c:axId val="70800128"/>
        <c:scaling>
          <c:orientation val="minMax"/>
        </c:scaling>
        <c:axPos val="b"/>
        <c:title>
          <c:tx>
            <c:rich>
              <a:bodyPr/>
              <a:lstStyle/>
              <a:p>
                <a:pPr>
                  <a:defRPr/>
                </a:pPr>
                <a:r>
                  <a:rPr lang="es-ES" sz="1600" dirty="0"/>
                  <a:t>Nivel</a:t>
                </a:r>
              </a:p>
            </c:rich>
          </c:tx>
        </c:title>
        <c:tickLblPos val="nextTo"/>
        <c:crossAx val="70802048"/>
        <c:crosses val="autoZero"/>
        <c:auto val="1"/>
        <c:lblAlgn val="ctr"/>
        <c:lblOffset val="100"/>
      </c:catAx>
      <c:valAx>
        <c:axId val="70802048"/>
        <c:scaling>
          <c:orientation val="minMax"/>
        </c:scaling>
        <c:axPos val="l"/>
        <c:majorGridlines/>
        <c:numFmt formatCode="0%" sourceLinked="1"/>
        <c:tickLblPos val="nextTo"/>
        <c:txPr>
          <a:bodyPr/>
          <a:lstStyle/>
          <a:p>
            <a:pPr>
              <a:defRPr sz="1400" b="1"/>
            </a:pPr>
            <a:endParaRPr lang="es-CO"/>
          </a:p>
        </c:txPr>
        <c:crossAx val="70800128"/>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a:pPr>
            <a:r>
              <a:rPr lang="en-US"/>
              <a:t>LECTURA CRÍTICA</a:t>
            </a:r>
          </a:p>
        </c:rich>
      </c:tx>
    </c:title>
    <c:view3D>
      <c:rAngAx val="1"/>
    </c:view3D>
    <c:plotArea>
      <c:layout/>
      <c:bar3DChart>
        <c:barDir val="col"/>
        <c:grouping val="clustered"/>
        <c:ser>
          <c:idx val="0"/>
          <c:order val="0"/>
          <c:tx>
            <c:strRef>
              <c:f>LecturaCrítica!$H$4:$H$5</c:f>
              <c:strCache>
                <c:ptCount val="1"/>
                <c:pt idx="0">
                  <c:v>LECTURA CRÍTICA Cant.</c:v>
                </c:pt>
              </c:strCache>
            </c:strRef>
          </c:tx>
          <c:cat>
            <c:strRef>
              <c:f>LecturaCrítica!$G$6:$G$10</c:f>
              <c:strCache>
                <c:ptCount val="5"/>
                <c:pt idx="0">
                  <c:v>I</c:v>
                </c:pt>
                <c:pt idx="1">
                  <c:v>II</c:v>
                </c:pt>
                <c:pt idx="2">
                  <c:v>III</c:v>
                </c:pt>
                <c:pt idx="3">
                  <c:v>IV</c:v>
                </c:pt>
                <c:pt idx="4">
                  <c:v>V</c:v>
                </c:pt>
              </c:strCache>
            </c:strRef>
          </c:cat>
          <c:val>
            <c:numRef>
              <c:f>LecturaCrítica!$H$6:$H$10</c:f>
            </c:numRef>
          </c:val>
          <c:shape val="box"/>
        </c:ser>
        <c:ser>
          <c:idx val="1"/>
          <c:order val="1"/>
          <c:tx>
            <c:strRef>
              <c:f>LecturaCrítica!$I$4:$I$5</c:f>
              <c:strCache>
                <c:ptCount val="1"/>
                <c:pt idx="0">
                  <c:v>LECTURA CRÍTICA %</c:v>
                </c:pt>
              </c:strCache>
            </c:strRef>
          </c:tx>
          <c:dLbls>
            <c:txPr>
              <a:bodyPr/>
              <a:lstStyle/>
              <a:p>
                <a:pPr>
                  <a:defRPr sz="1400" b="1"/>
                </a:pPr>
                <a:endParaRPr lang="es-CO"/>
              </a:p>
            </c:txPr>
            <c:showVal val="1"/>
          </c:dLbls>
          <c:cat>
            <c:strRef>
              <c:f>LecturaCrítica!$G$6:$G$10</c:f>
              <c:strCache>
                <c:ptCount val="5"/>
                <c:pt idx="0">
                  <c:v>I</c:v>
                </c:pt>
                <c:pt idx="1">
                  <c:v>II</c:v>
                </c:pt>
                <c:pt idx="2">
                  <c:v>III</c:v>
                </c:pt>
                <c:pt idx="3">
                  <c:v>IV</c:v>
                </c:pt>
                <c:pt idx="4">
                  <c:v>V</c:v>
                </c:pt>
              </c:strCache>
            </c:strRef>
          </c:cat>
          <c:val>
            <c:numRef>
              <c:f>LecturaCrítica!$I$6:$I$10</c:f>
              <c:numCache>
                <c:formatCode>0%</c:formatCode>
                <c:ptCount val="5"/>
                <c:pt idx="0">
                  <c:v>5.9701492537313591E-2</c:v>
                </c:pt>
                <c:pt idx="1">
                  <c:v>9.7014925373134567E-2</c:v>
                </c:pt>
                <c:pt idx="2">
                  <c:v>0.25</c:v>
                </c:pt>
                <c:pt idx="3">
                  <c:v>0.37313432835820898</c:v>
                </c:pt>
                <c:pt idx="4">
                  <c:v>0.22014925373134356</c:v>
                </c:pt>
              </c:numCache>
            </c:numRef>
          </c:val>
        </c:ser>
        <c:shape val="cylinder"/>
        <c:axId val="70840320"/>
        <c:axId val="70842240"/>
        <c:axId val="0"/>
      </c:bar3DChart>
      <c:catAx>
        <c:axId val="70840320"/>
        <c:scaling>
          <c:orientation val="minMax"/>
        </c:scaling>
        <c:axPos val="b"/>
        <c:title>
          <c:tx>
            <c:rich>
              <a:bodyPr/>
              <a:lstStyle/>
              <a:p>
                <a:pPr>
                  <a:defRPr/>
                </a:pPr>
                <a:r>
                  <a:rPr lang="es-ES" sz="1400" b="1" dirty="0"/>
                  <a:t>Quintil</a:t>
                </a:r>
              </a:p>
            </c:rich>
          </c:tx>
        </c:title>
        <c:tickLblPos val="nextTo"/>
        <c:txPr>
          <a:bodyPr/>
          <a:lstStyle/>
          <a:p>
            <a:pPr>
              <a:defRPr sz="1400" b="1"/>
            </a:pPr>
            <a:endParaRPr lang="es-CO"/>
          </a:p>
        </c:txPr>
        <c:crossAx val="70842240"/>
        <c:crosses val="autoZero"/>
        <c:auto val="1"/>
        <c:lblAlgn val="ctr"/>
        <c:lblOffset val="100"/>
      </c:catAx>
      <c:valAx>
        <c:axId val="70842240"/>
        <c:scaling>
          <c:orientation val="minMax"/>
        </c:scaling>
        <c:axPos val="l"/>
        <c:majorGridlines/>
        <c:numFmt formatCode="0%" sourceLinked="1"/>
        <c:tickLblPos val="nextTo"/>
        <c:txPr>
          <a:bodyPr/>
          <a:lstStyle/>
          <a:p>
            <a:pPr>
              <a:defRPr sz="1400" b="1"/>
            </a:pPr>
            <a:endParaRPr lang="es-CO"/>
          </a:p>
        </c:txPr>
        <c:crossAx val="70840320"/>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O"/>
  <c:chart>
    <c:title>
      <c:tx>
        <c:rich>
          <a:bodyPr/>
          <a:lstStyle/>
          <a:p>
            <a:pPr>
              <a:defRPr/>
            </a:pPr>
            <a:r>
              <a:rPr lang="en-US" sz="1600"/>
              <a:t>RAZONAMIENTO CUANTITATIVO</a:t>
            </a:r>
          </a:p>
        </c:rich>
      </c:tx>
    </c:title>
    <c:view3D>
      <c:rAngAx val="1"/>
    </c:view3D>
    <c:plotArea>
      <c:layout>
        <c:manualLayout>
          <c:layoutTarget val="inner"/>
          <c:xMode val="edge"/>
          <c:yMode val="edge"/>
          <c:x val="0.13070920936553079"/>
          <c:y val="0.20577632235222973"/>
          <c:w val="0.83101660831018265"/>
          <c:h val="0.53624909035903356"/>
        </c:manualLayout>
      </c:layout>
      <c:bar3DChart>
        <c:barDir val="col"/>
        <c:grouping val="clustered"/>
        <c:ser>
          <c:idx val="0"/>
          <c:order val="0"/>
          <c:tx>
            <c:strRef>
              <c:f>RazonamientoCuantitativo!$H$4:$H$5</c:f>
              <c:strCache>
                <c:ptCount val="1"/>
                <c:pt idx="0">
                  <c:v>RAZONAMIENTO CUANTITATIVO Cant.</c:v>
                </c:pt>
              </c:strCache>
            </c:strRef>
          </c:tx>
          <c:cat>
            <c:strRef>
              <c:f>RazonamientoCuantitativo!$G$6:$G$10</c:f>
              <c:strCache>
                <c:ptCount val="5"/>
                <c:pt idx="0">
                  <c:v>I</c:v>
                </c:pt>
                <c:pt idx="1">
                  <c:v>II</c:v>
                </c:pt>
                <c:pt idx="2">
                  <c:v>III</c:v>
                </c:pt>
                <c:pt idx="3">
                  <c:v>IV</c:v>
                </c:pt>
                <c:pt idx="4">
                  <c:v>V</c:v>
                </c:pt>
              </c:strCache>
            </c:strRef>
          </c:cat>
          <c:val>
            <c:numRef>
              <c:f>RazonamientoCuantitativo!$H$6:$H$10</c:f>
            </c:numRef>
          </c:val>
          <c:shape val="box"/>
        </c:ser>
        <c:ser>
          <c:idx val="1"/>
          <c:order val="1"/>
          <c:tx>
            <c:strRef>
              <c:f>RazonamientoCuantitativo!$I$4:$I$5</c:f>
              <c:strCache>
                <c:ptCount val="1"/>
                <c:pt idx="0">
                  <c:v>RAZONAMIENTO CUANTITATIVO %</c:v>
                </c:pt>
              </c:strCache>
            </c:strRef>
          </c:tx>
          <c:dLbls>
            <c:txPr>
              <a:bodyPr/>
              <a:lstStyle/>
              <a:p>
                <a:pPr>
                  <a:defRPr sz="1200" b="1"/>
                </a:pPr>
                <a:endParaRPr lang="es-CO"/>
              </a:p>
            </c:txPr>
            <c:showVal val="1"/>
          </c:dLbls>
          <c:cat>
            <c:strRef>
              <c:f>RazonamientoCuantitativo!$G$6:$G$10</c:f>
              <c:strCache>
                <c:ptCount val="5"/>
                <c:pt idx="0">
                  <c:v>I</c:v>
                </c:pt>
                <c:pt idx="1">
                  <c:v>II</c:v>
                </c:pt>
                <c:pt idx="2">
                  <c:v>III</c:v>
                </c:pt>
                <c:pt idx="3">
                  <c:v>IV</c:v>
                </c:pt>
                <c:pt idx="4">
                  <c:v>V</c:v>
                </c:pt>
              </c:strCache>
            </c:strRef>
          </c:cat>
          <c:val>
            <c:numRef>
              <c:f>RazonamientoCuantitativo!$I$6:$I$10</c:f>
              <c:numCache>
                <c:formatCode>0%</c:formatCode>
                <c:ptCount val="5"/>
                <c:pt idx="0">
                  <c:v>6.424581005586591E-2</c:v>
                </c:pt>
                <c:pt idx="1">
                  <c:v>6.9832402234637075E-2</c:v>
                </c:pt>
                <c:pt idx="2">
                  <c:v>0.12011173184357554</c:v>
                </c:pt>
                <c:pt idx="3">
                  <c:v>0.2290502793296087</c:v>
                </c:pt>
                <c:pt idx="4">
                  <c:v>0.51675977653631389</c:v>
                </c:pt>
              </c:numCache>
            </c:numRef>
          </c:val>
        </c:ser>
        <c:shape val="cylinder"/>
        <c:axId val="71137920"/>
        <c:axId val="71156480"/>
        <c:axId val="0"/>
      </c:bar3DChart>
      <c:catAx>
        <c:axId val="71137920"/>
        <c:scaling>
          <c:orientation val="minMax"/>
        </c:scaling>
        <c:axPos val="b"/>
        <c:title>
          <c:tx>
            <c:rich>
              <a:bodyPr/>
              <a:lstStyle/>
              <a:p>
                <a:pPr>
                  <a:defRPr/>
                </a:pPr>
                <a:r>
                  <a:rPr lang="es-ES" sz="1400" dirty="0"/>
                  <a:t>Quintil</a:t>
                </a:r>
              </a:p>
            </c:rich>
          </c:tx>
          <c:layout>
            <c:manualLayout>
              <c:xMode val="edge"/>
              <c:yMode val="edge"/>
              <c:x val="0.46004334270324776"/>
              <c:y val="0.89231077423733107"/>
            </c:manualLayout>
          </c:layout>
        </c:title>
        <c:tickLblPos val="nextTo"/>
        <c:crossAx val="71156480"/>
        <c:crosses val="autoZero"/>
        <c:auto val="1"/>
        <c:lblAlgn val="ctr"/>
        <c:lblOffset val="100"/>
      </c:catAx>
      <c:valAx>
        <c:axId val="71156480"/>
        <c:scaling>
          <c:orientation val="minMax"/>
        </c:scaling>
        <c:axPos val="l"/>
        <c:majorGridlines/>
        <c:numFmt formatCode="0%" sourceLinked="1"/>
        <c:tickLblPos val="nextTo"/>
        <c:txPr>
          <a:bodyPr/>
          <a:lstStyle/>
          <a:p>
            <a:pPr>
              <a:defRPr sz="1200" b="1"/>
            </a:pPr>
            <a:endParaRPr lang="es-CO"/>
          </a:p>
        </c:txPr>
        <c:crossAx val="71137920"/>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a:pPr>
            <a:r>
              <a:rPr lang="es-ES" sz="1600" dirty="0"/>
              <a:t>COMPETENCIAS CIUDADANAS</a:t>
            </a:r>
          </a:p>
        </c:rich>
      </c:tx>
    </c:title>
    <c:view3D>
      <c:rAngAx val="1"/>
    </c:view3D>
    <c:plotArea>
      <c:layout/>
      <c:bar3DChart>
        <c:barDir val="col"/>
        <c:grouping val="clustered"/>
        <c:ser>
          <c:idx val="0"/>
          <c:order val="0"/>
          <c:tx>
            <c:strRef>
              <c:f>CompetenciasCiudadanas!$H$4:$H$5</c:f>
              <c:strCache>
                <c:ptCount val="1"/>
                <c:pt idx="0">
                  <c:v>COMPETENCIAS CIUDADANAS Cant.</c:v>
                </c:pt>
              </c:strCache>
            </c:strRef>
          </c:tx>
          <c:cat>
            <c:strRef>
              <c:f>CompetenciasCiudadanas!$G$6:$G$10</c:f>
              <c:strCache>
                <c:ptCount val="5"/>
                <c:pt idx="0">
                  <c:v>I</c:v>
                </c:pt>
                <c:pt idx="1">
                  <c:v>II</c:v>
                </c:pt>
                <c:pt idx="2">
                  <c:v>III</c:v>
                </c:pt>
                <c:pt idx="3">
                  <c:v>IV</c:v>
                </c:pt>
                <c:pt idx="4">
                  <c:v>V</c:v>
                </c:pt>
              </c:strCache>
            </c:strRef>
          </c:cat>
          <c:val>
            <c:numRef>
              <c:f>CompetenciasCiudadanas!$H$6:$H$10</c:f>
            </c:numRef>
          </c:val>
          <c:shape val="box"/>
        </c:ser>
        <c:ser>
          <c:idx val="1"/>
          <c:order val="1"/>
          <c:tx>
            <c:strRef>
              <c:f>CompetenciasCiudadanas!$I$4:$I$5</c:f>
              <c:strCache>
                <c:ptCount val="1"/>
                <c:pt idx="0">
                  <c:v>COMPETENCIAS CIUDADANAS %</c:v>
                </c:pt>
              </c:strCache>
            </c:strRef>
          </c:tx>
          <c:dLbls>
            <c:txPr>
              <a:bodyPr/>
              <a:lstStyle/>
              <a:p>
                <a:pPr>
                  <a:defRPr sz="1200" b="1"/>
                </a:pPr>
                <a:endParaRPr lang="es-CO"/>
              </a:p>
            </c:txPr>
            <c:showVal val="1"/>
          </c:dLbls>
          <c:cat>
            <c:strRef>
              <c:f>CompetenciasCiudadanas!$G$6:$G$10</c:f>
              <c:strCache>
                <c:ptCount val="5"/>
                <c:pt idx="0">
                  <c:v>I</c:v>
                </c:pt>
                <c:pt idx="1">
                  <c:v>II</c:v>
                </c:pt>
                <c:pt idx="2">
                  <c:v>III</c:v>
                </c:pt>
                <c:pt idx="3">
                  <c:v>IV</c:v>
                </c:pt>
                <c:pt idx="4">
                  <c:v>V</c:v>
                </c:pt>
              </c:strCache>
            </c:strRef>
          </c:cat>
          <c:val>
            <c:numRef>
              <c:f>CompetenciasCiudadanas!$I$6:$I$10</c:f>
              <c:numCache>
                <c:formatCode>0%</c:formatCode>
                <c:ptCount val="5"/>
                <c:pt idx="0">
                  <c:v>5.434782608695652E-2</c:v>
                </c:pt>
                <c:pt idx="1">
                  <c:v>8.4239130434782608E-2</c:v>
                </c:pt>
                <c:pt idx="2">
                  <c:v>0.1929347826086957</c:v>
                </c:pt>
                <c:pt idx="3">
                  <c:v>0.26358695652173914</c:v>
                </c:pt>
                <c:pt idx="4">
                  <c:v>0.40489130434782661</c:v>
                </c:pt>
              </c:numCache>
            </c:numRef>
          </c:val>
        </c:ser>
        <c:shape val="cylinder"/>
        <c:axId val="67905024"/>
        <c:axId val="67906944"/>
        <c:axId val="0"/>
      </c:bar3DChart>
      <c:catAx>
        <c:axId val="67905024"/>
        <c:scaling>
          <c:orientation val="minMax"/>
        </c:scaling>
        <c:axPos val="b"/>
        <c:title>
          <c:tx>
            <c:rich>
              <a:bodyPr/>
              <a:lstStyle/>
              <a:p>
                <a:pPr>
                  <a:defRPr/>
                </a:pPr>
                <a:r>
                  <a:rPr lang="es-ES" sz="1400" dirty="0"/>
                  <a:t>Quintil</a:t>
                </a:r>
              </a:p>
            </c:rich>
          </c:tx>
          <c:layout>
            <c:manualLayout>
              <c:xMode val="edge"/>
              <c:yMode val="edge"/>
              <c:x val="0.41667334985904614"/>
              <c:y val="0.85105346420738504"/>
            </c:manualLayout>
          </c:layout>
        </c:title>
        <c:tickLblPos val="nextTo"/>
        <c:txPr>
          <a:bodyPr/>
          <a:lstStyle/>
          <a:p>
            <a:pPr>
              <a:defRPr sz="1200" b="1"/>
            </a:pPr>
            <a:endParaRPr lang="es-CO"/>
          </a:p>
        </c:txPr>
        <c:crossAx val="67906944"/>
        <c:crosses val="autoZero"/>
        <c:auto val="1"/>
        <c:lblAlgn val="ctr"/>
        <c:lblOffset val="100"/>
      </c:catAx>
      <c:valAx>
        <c:axId val="67906944"/>
        <c:scaling>
          <c:orientation val="minMax"/>
        </c:scaling>
        <c:axPos val="l"/>
        <c:majorGridlines/>
        <c:numFmt formatCode="0%" sourceLinked="1"/>
        <c:tickLblPos val="nextTo"/>
        <c:txPr>
          <a:bodyPr/>
          <a:lstStyle/>
          <a:p>
            <a:pPr>
              <a:defRPr sz="1200" b="1"/>
            </a:pPr>
            <a:endParaRPr lang="es-CO"/>
          </a:p>
        </c:txPr>
        <c:crossAx val="6790502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a:pPr>
            <a:r>
              <a:rPr lang="en-US"/>
              <a:t>INGLÉS</a:t>
            </a:r>
          </a:p>
        </c:rich>
      </c:tx>
    </c:title>
    <c:view3D>
      <c:rAngAx val="1"/>
    </c:view3D>
    <c:plotArea>
      <c:layout/>
      <c:bar3DChart>
        <c:barDir val="col"/>
        <c:grouping val="clustered"/>
        <c:ser>
          <c:idx val="0"/>
          <c:order val="0"/>
          <c:tx>
            <c:strRef>
              <c:f>Inglés!$H$4:$H$5</c:f>
              <c:strCache>
                <c:ptCount val="1"/>
                <c:pt idx="0">
                  <c:v>INGLÉS Cantidad</c:v>
                </c:pt>
              </c:strCache>
            </c:strRef>
          </c:tx>
          <c:cat>
            <c:strRef>
              <c:f>Inglés!$G$6:$G$10</c:f>
              <c:strCache>
                <c:ptCount val="5"/>
                <c:pt idx="0">
                  <c:v>I</c:v>
                </c:pt>
                <c:pt idx="1">
                  <c:v>II</c:v>
                </c:pt>
                <c:pt idx="2">
                  <c:v>III</c:v>
                </c:pt>
                <c:pt idx="3">
                  <c:v>IV</c:v>
                </c:pt>
                <c:pt idx="4">
                  <c:v>V</c:v>
                </c:pt>
              </c:strCache>
            </c:strRef>
          </c:cat>
          <c:val>
            <c:numRef>
              <c:f>Inglés!$H$6:$H$10</c:f>
            </c:numRef>
          </c:val>
          <c:shape val="box"/>
        </c:ser>
        <c:ser>
          <c:idx val="1"/>
          <c:order val="1"/>
          <c:tx>
            <c:strRef>
              <c:f>Inglés!$I$4:$I$5</c:f>
              <c:strCache>
                <c:ptCount val="1"/>
                <c:pt idx="0">
                  <c:v>INGLÉS %</c:v>
                </c:pt>
              </c:strCache>
            </c:strRef>
          </c:tx>
          <c:dLbls>
            <c:txPr>
              <a:bodyPr/>
              <a:lstStyle/>
              <a:p>
                <a:pPr>
                  <a:defRPr sz="1400" b="1"/>
                </a:pPr>
                <a:endParaRPr lang="es-CO"/>
              </a:p>
            </c:txPr>
            <c:showVal val="1"/>
          </c:dLbls>
          <c:cat>
            <c:strRef>
              <c:f>Inglés!$G$6:$G$10</c:f>
              <c:strCache>
                <c:ptCount val="5"/>
                <c:pt idx="0">
                  <c:v>I</c:v>
                </c:pt>
                <c:pt idx="1">
                  <c:v>II</c:v>
                </c:pt>
                <c:pt idx="2">
                  <c:v>III</c:v>
                </c:pt>
                <c:pt idx="3">
                  <c:v>IV</c:v>
                </c:pt>
                <c:pt idx="4">
                  <c:v>V</c:v>
                </c:pt>
              </c:strCache>
            </c:strRef>
          </c:cat>
          <c:val>
            <c:numRef>
              <c:f>Inglés!$I$6:$I$10</c:f>
              <c:numCache>
                <c:formatCode>0%</c:formatCode>
                <c:ptCount val="5"/>
                <c:pt idx="0">
                  <c:v>8.1521739130434798E-3</c:v>
                </c:pt>
                <c:pt idx="1">
                  <c:v>1.6304347826086956E-2</c:v>
                </c:pt>
                <c:pt idx="2">
                  <c:v>3.5326086956521736E-2</c:v>
                </c:pt>
                <c:pt idx="3">
                  <c:v>0.21739130434782658</c:v>
                </c:pt>
                <c:pt idx="4">
                  <c:v>0.72282608695652173</c:v>
                </c:pt>
              </c:numCache>
            </c:numRef>
          </c:val>
        </c:ser>
        <c:shape val="cylinder"/>
        <c:axId val="67945216"/>
        <c:axId val="67947136"/>
        <c:axId val="0"/>
      </c:bar3DChart>
      <c:catAx>
        <c:axId val="67945216"/>
        <c:scaling>
          <c:orientation val="minMax"/>
        </c:scaling>
        <c:axPos val="b"/>
        <c:title>
          <c:tx>
            <c:rich>
              <a:bodyPr/>
              <a:lstStyle/>
              <a:p>
                <a:pPr>
                  <a:defRPr/>
                </a:pPr>
                <a:r>
                  <a:rPr lang="es-ES" sz="1600" dirty="0"/>
                  <a:t>Quintil</a:t>
                </a:r>
              </a:p>
            </c:rich>
          </c:tx>
        </c:title>
        <c:tickLblPos val="nextTo"/>
        <c:txPr>
          <a:bodyPr/>
          <a:lstStyle/>
          <a:p>
            <a:pPr>
              <a:defRPr sz="1400" b="1"/>
            </a:pPr>
            <a:endParaRPr lang="es-CO"/>
          </a:p>
        </c:txPr>
        <c:crossAx val="67947136"/>
        <c:crosses val="autoZero"/>
        <c:auto val="1"/>
        <c:lblAlgn val="ctr"/>
        <c:lblOffset val="100"/>
      </c:catAx>
      <c:valAx>
        <c:axId val="67947136"/>
        <c:scaling>
          <c:orientation val="minMax"/>
        </c:scaling>
        <c:axPos val="l"/>
        <c:majorGridlines/>
        <c:numFmt formatCode="0%" sourceLinked="1"/>
        <c:tickLblPos val="nextTo"/>
        <c:txPr>
          <a:bodyPr/>
          <a:lstStyle/>
          <a:p>
            <a:pPr>
              <a:defRPr sz="1400" b="1"/>
            </a:pPr>
            <a:endParaRPr lang="es-CO"/>
          </a:p>
        </c:txPr>
        <c:crossAx val="6794521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CO"/>
  <c:chart>
    <c:title>
      <c:tx>
        <c:rich>
          <a:bodyPr/>
          <a:lstStyle/>
          <a:p>
            <a:pPr>
              <a:defRPr/>
            </a:pPr>
            <a:r>
              <a:rPr lang="en-US"/>
              <a:t>INGLÉS</a:t>
            </a:r>
          </a:p>
        </c:rich>
      </c:tx>
    </c:title>
    <c:view3D>
      <c:depthPercent val="100"/>
      <c:rAngAx val="1"/>
    </c:view3D>
    <c:plotArea>
      <c:layout/>
      <c:bar3DChart>
        <c:barDir val="col"/>
        <c:grouping val="clustered"/>
        <c:ser>
          <c:idx val="0"/>
          <c:order val="0"/>
          <c:tx>
            <c:strRef>
              <c:f>Inglés!$H$13:$H$14</c:f>
              <c:strCache>
                <c:ptCount val="1"/>
                <c:pt idx="0">
                  <c:v>INGLÉS Cantidad</c:v>
                </c:pt>
              </c:strCache>
            </c:strRef>
          </c:tx>
          <c:cat>
            <c:strRef>
              <c:f>Inglés!$G$15:$G$19</c:f>
              <c:strCache>
                <c:ptCount val="5"/>
                <c:pt idx="0">
                  <c:v>A-</c:v>
                </c:pt>
                <c:pt idx="1">
                  <c:v>A1</c:v>
                </c:pt>
                <c:pt idx="2">
                  <c:v>A2</c:v>
                </c:pt>
                <c:pt idx="3">
                  <c:v>B1</c:v>
                </c:pt>
                <c:pt idx="4">
                  <c:v>B+</c:v>
                </c:pt>
              </c:strCache>
            </c:strRef>
          </c:cat>
          <c:val>
            <c:numRef>
              <c:f>Inglés!$H$15:$H$19</c:f>
            </c:numRef>
          </c:val>
          <c:shape val="box"/>
        </c:ser>
        <c:ser>
          <c:idx val="1"/>
          <c:order val="1"/>
          <c:tx>
            <c:strRef>
              <c:f>Inglés!$I$13:$I$14</c:f>
              <c:strCache>
                <c:ptCount val="1"/>
                <c:pt idx="0">
                  <c:v>INGLÉS %</c:v>
                </c:pt>
              </c:strCache>
            </c:strRef>
          </c:tx>
          <c:spPr>
            <a:solidFill>
              <a:schemeClr val="tx2">
                <a:lumMod val="60000"/>
                <a:lumOff val="40000"/>
              </a:schemeClr>
            </a:solidFill>
          </c:spPr>
          <c:dLbls>
            <c:txPr>
              <a:bodyPr/>
              <a:lstStyle/>
              <a:p>
                <a:pPr>
                  <a:defRPr sz="1200" b="1"/>
                </a:pPr>
                <a:endParaRPr lang="es-CO"/>
              </a:p>
            </c:txPr>
            <c:showVal val="1"/>
          </c:dLbls>
          <c:cat>
            <c:strRef>
              <c:f>Inglés!$G$15:$G$19</c:f>
              <c:strCache>
                <c:ptCount val="5"/>
                <c:pt idx="0">
                  <c:v>A-</c:v>
                </c:pt>
                <c:pt idx="1">
                  <c:v>A1</c:v>
                </c:pt>
                <c:pt idx="2">
                  <c:v>A2</c:v>
                </c:pt>
                <c:pt idx="3">
                  <c:v>B1</c:v>
                </c:pt>
                <c:pt idx="4">
                  <c:v>B+</c:v>
                </c:pt>
              </c:strCache>
            </c:strRef>
          </c:cat>
          <c:val>
            <c:numRef>
              <c:f>Inglés!$I$15:$I$19</c:f>
              <c:numCache>
                <c:formatCode>0%</c:formatCode>
                <c:ptCount val="5"/>
                <c:pt idx="0">
                  <c:v>8.1521739130434798E-3</c:v>
                </c:pt>
                <c:pt idx="1">
                  <c:v>2.7173913043478295E-2</c:v>
                </c:pt>
                <c:pt idx="2">
                  <c:v>7.3369565217391311E-2</c:v>
                </c:pt>
                <c:pt idx="3">
                  <c:v>0.37500000000000022</c:v>
                </c:pt>
                <c:pt idx="4">
                  <c:v>0.51630434782608658</c:v>
                </c:pt>
              </c:numCache>
            </c:numRef>
          </c:val>
        </c:ser>
        <c:shape val="cylinder"/>
        <c:axId val="71507328"/>
        <c:axId val="71529984"/>
        <c:axId val="0"/>
      </c:bar3DChart>
      <c:catAx>
        <c:axId val="71507328"/>
        <c:scaling>
          <c:orientation val="minMax"/>
        </c:scaling>
        <c:axPos val="b"/>
        <c:title>
          <c:tx>
            <c:rich>
              <a:bodyPr/>
              <a:lstStyle/>
              <a:p>
                <a:pPr>
                  <a:defRPr sz="1600"/>
                </a:pPr>
                <a:r>
                  <a:rPr lang="es-ES" sz="1600" dirty="0"/>
                  <a:t>Nivel</a:t>
                </a:r>
              </a:p>
            </c:rich>
          </c:tx>
        </c:title>
        <c:numFmt formatCode="General" sourceLinked="1"/>
        <c:tickLblPos val="nextTo"/>
        <c:txPr>
          <a:bodyPr/>
          <a:lstStyle/>
          <a:p>
            <a:pPr>
              <a:defRPr sz="1200" b="1"/>
            </a:pPr>
            <a:endParaRPr lang="es-CO"/>
          </a:p>
        </c:txPr>
        <c:crossAx val="71529984"/>
        <c:crosses val="autoZero"/>
        <c:auto val="1"/>
        <c:lblAlgn val="ctr"/>
        <c:lblOffset val="100"/>
      </c:catAx>
      <c:valAx>
        <c:axId val="71529984"/>
        <c:scaling>
          <c:orientation val="minMax"/>
        </c:scaling>
        <c:axPos val="l"/>
        <c:majorGridlines/>
        <c:numFmt formatCode="0%" sourceLinked="1"/>
        <c:tickLblPos val="nextTo"/>
        <c:txPr>
          <a:bodyPr/>
          <a:lstStyle/>
          <a:p>
            <a:pPr>
              <a:defRPr sz="1200" b="1"/>
            </a:pPr>
            <a:endParaRPr lang="es-CO"/>
          </a:p>
        </c:txPr>
        <c:crossAx val="71507328"/>
        <c:crosses val="autoZero"/>
        <c:crossBetween val="between"/>
      </c:valAx>
      <c:spPr>
        <a:noFill/>
        <a:ln w="25400">
          <a:noFill/>
        </a:ln>
      </c:spPr>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94299-0968-44B2-87B0-28D1B5D71812}" type="datetimeFigureOut">
              <a:rPr lang="es-CO" smtClean="0"/>
              <a:pPr/>
              <a:t>28/05/2013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D8C00-1490-4DF0-9D8A-D1A13019AC61}"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avecormier.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en.wikipedia.org/wiki/University_of_Prince_Edward_Islan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14307">
              <a:defRPr/>
            </a:pPr>
            <a:endParaRPr lang="en-US" baseline="0" dirty="0" smtClean="0"/>
          </a:p>
          <a:p>
            <a:pPr defTabSz="914307">
              <a:defRPr/>
            </a:pPr>
            <a:endParaRPr lang="en-US" baseline="0" dirty="0" smtClean="0"/>
          </a:p>
          <a:p>
            <a:r>
              <a:rPr lang="en-US" dirty="0" smtClean="0"/>
              <a:t>The term MOOC originated in Canada. Dave Cormier and Bryan Alexander coined the acronym to describe an open online course at the University of Manitoba designed by George Siemens and Stephen </a:t>
            </a:r>
            <a:r>
              <a:rPr lang="en-US" dirty="0" err="1" smtClean="0"/>
              <a:t>Downes</a:t>
            </a:r>
            <a:r>
              <a:rPr lang="en-US" dirty="0" smtClean="0"/>
              <a:t>. The course, </a:t>
            </a:r>
            <a:r>
              <a:rPr lang="en-US" dirty="0" err="1" smtClean="0"/>
              <a:t>Connectivism</a:t>
            </a:r>
            <a:r>
              <a:rPr lang="en-US" dirty="0" smtClean="0"/>
              <a:t> and Connective Knowledge, was presented to 25 fee-paying students on campus and 2,300 other students from the general public who took the online class free of charge (Wikipedia, 2012a).</a:t>
            </a:r>
          </a:p>
          <a:p>
            <a:endParaRPr lang="en-US" dirty="0" smtClean="0"/>
          </a:p>
          <a:p>
            <a:r>
              <a:rPr lang="en-US" dirty="0" smtClean="0"/>
              <a:t>In response, </a:t>
            </a:r>
            <a:r>
              <a:rPr lang="en-US" dirty="0" smtClean="0">
                <a:hlinkClick r:id="rId3"/>
              </a:rPr>
              <a:t>Dave Cormier</a:t>
            </a:r>
            <a:r>
              <a:rPr lang="en-US" dirty="0" smtClean="0"/>
              <a:t>, Manager of Web Communication and Innovations at the </a:t>
            </a:r>
            <a:r>
              <a:rPr lang="en-US" dirty="0" smtClean="0">
                <a:hlinkClick r:id="rId4" tooltip="University of Prince Edward Island"/>
              </a:rPr>
              <a:t>University of Prince Edward Island</a:t>
            </a:r>
            <a:r>
              <a:rPr lang="en-US" dirty="0" smtClean="0"/>
              <a:t> gave birth to the name, borrowing from the game term </a:t>
            </a:r>
            <a:r>
              <a:rPr lang="en-US" b="1" dirty="0" smtClean="0"/>
              <a:t>Massive Online Role Playing Game</a:t>
            </a:r>
            <a:r>
              <a:rPr lang="en-US" dirty="0" smtClean="0"/>
              <a:t> or MORPG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927C94-9926-47F9-9D49-CE8092BD7EEA}" type="slidenum">
              <a:rPr lang="en-US" smtClean="0"/>
              <a:pPr/>
              <a:t>9</a:t>
            </a:fld>
            <a:endParaRPr lang="en-US" dirty="0"/>
          </a:p>
        </p:txBody>
      </p:sp>
    </p:spTree>
    <p:extLst>
      <p:ext uri="{BB962C8B-B14F-4D97-AF65-F5344CB8AC3E}">
        <p14:creationId xmlns:p14="http://schemas.microsoft.com/office/powerpoint/2010/main" xmlns="" val="272671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Tree>
    <p:extLst>
      <p:ext uri="{BB962C8B-B14F-4D97-AF65-F5344CB8AC3E}">
        <p14:creationId xmlns:p14="http://schemas.microsoft.com/office/powerpoint/2010/main" xmlns="" val="540722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927C94-9926-47F9-9D49-CE8092BD7EEA}" type="slidenum">
              <a:rPr lang="en-US" smtClean="0"/>
              <a:pPr/>
              <a:t>39</a:t>
            </a:fld>
            <a:endParaRPr lang="en-US" dirty="0"/>
          </a:p>
        </p:txBody>
      </p:sp>
    </p:spTree>
    <p:extLst>
      <p:ext uri="{BB962C8B-B14F-4D97-AF65-F5344CB8AC3E}">
        <p14:creationId xmlns:p14="http://schemas.microsoft.com/office/powerpoint/2010/main" xmlns="" val="174518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http://mfeldstein.com/emerging_student_patterns_in_moocs_graphical_view/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F927C94-9926-47F9-9D49-CE8092BD7EEA}" type="slidenum">
              <a:rPr lang="en-US" smtClean="0"/>
              <a:pPr/>
              <a:t>40</a:t>
            </a:fld>
            <a:endParaRPr lang="en-US" dirty="0"/>
          </a:p>
        </p:txBody>
      </p:sp>
    </p:spTree>
    <p:extLst>
      <p:ext uri="{BB962C8B-B14F-4D97-AF65-F5344CB8AC3E}">
        <p14:creationId xmlns:p14="http://schemas.microsoft.com/office/powerpoint/2010/main" xmlns="" val="46103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65888CD-FF0D-D84F-810F-63FFD935D5DD}" type="datetimeFigureOut">
              <a:rPr lang="en-US" smtClean="0"/>
              <a:pPr/>
              <a:t>5/28/2013</a:t>
            </a:fld>
            <a:endParaRPr lang="en-U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EB961CAF-2DC0-7544-AD33-7209E4E806BE}"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65888CD-FF0D-D84F-810F-63FFD935D5DD}" type="datetimeFigureOut">
              <a:rPr lang="en-US" smtClean="0"/>
              <a:pPr/>
              <a:t>5/28/2013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EB961CAF-2DC0-7544-AD33-7209E4E806BE}"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465888CD-FF0D-D84F-810F-63FFD935D5DD}" type="datetimeFigureOut">
              <a:rPr lang="en-US" smtClean="0"/>
              <a:pPr/>
              <a:t>5/28/2013</a:t>
            </a:fld>
            <a:endParaRPr lang="en-US"/>
          </a:p>
        </p:txBody>
      </p:sp>
      <p:sp>
        <p:nvSpPr>
          <p:cNvPr id="5" name="4 Marcador de pie de página"/>
          <p:cNvSpPr>
            <a:spLocks noGrp="1"/>
          </p:cNvSpPr>
          <p:nvPr>
            <p:ph type="ftr" sz="quarter" idx="11"/>
          </p:nvPr>
        </p:nvSpPr>
        <p:spPr>
          <a:xfrm>
            <a:off x="457201" y="6248207"/>
            <a:ext cx="5573483" cy="365125"/>
          </a:xfrm>
        </p:spPr>
        <p:txBody>
          <a:bodyPr/>
          <a:lstStyle/>
          <a:p>
            <a:endParaRPr lang="en-U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EB961CAF-2DC0-7544-AD33-7209E4E806BE}"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465888CD-FF0D-D84F-810F-63FFD935D5DD}" type="datetimeFigureOut">
              <a:rPr lang="en-US" smtClean="0"/>
              <a:pPr/>
              <a:t>5/28/2013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EB961CAF-2DC0-7544-AD33-7209E4E806BE}" type="slidenum">
              <a:rPr lang="en-US" smtClean="0"/>
              <a:pPr/>
              <a:t>‹Nº›</a:t>
            </a:fld>
            <a:endParaRPr lang="en-U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65888CD-FF0D-D84F-810F-63FFD935D5DD}" type="datetimeFigureOut">
              <a:rPr lang="en-US" smtClean="0"/>
              <a:pPr/>
              <a:t>5/28/2013</a:t>
            </a:fld>
            <a:endParaRPr lang="en-U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B961CAF-2DC0-7544-AD33-7209E4E806BE}" type="slidenum">
              <a:rPr lang="en-US" smtClean="0"/>
              <a:pPr/>
              <a:t>‹Nº›</a:t>
            </a:fld>
            <a:endParaRPr lang="en-US"/>
          </a:p>
        </p:txBody>
      </p:sp>
      <p:sp>
        <p:nvSpPr>
          <p:cNvPr id="14" name="13 Marcador de pie de página"/>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465888CD-FF0D-D84F-810F-63FFD935D5DD}" type="datetimeFigureOut">
              <a:rPr lang="en-US" smtClean="0"/>
              <a:pPr/>
              <a:t>5/28/2013</a:t>
            </a:fld>
            <a:endParaRPr lang="en-US"/>
          </a:p>
        </p:txBody>
      </p:sp>
      <p:sp>
        <p:nvSpPr>
          <p:cNvPr id="10" name="9 Marcador de número de diapositiva"/>
          <p:cNvSpPr>
            <a:spLocks noGrp="1"/>
          </p:cNvSpPr>
          <p:nvPr>
            <p:ph type="sldNum" sz="quarter" idx="16"/>
          </p:nvPr>
        </p:nvSpPr>
        <p:spPr/>
        <p:txBody>
          <a:bodyPr rtlCol="0"/>
          <a:lstStyle/>
          <a:p>
            <a:fld id="{EB961CAF-2DC0-7544-AD33-7209E4E806BE}" type="slidenum">
              <a:rPr lang="en-US" smtClean="0"/>
              <a:pPr/>
              <a:t>‹Nº›</a:t>
            </a:fld>
            <a:endParaRPr lang="en-US"/>
          </a:p>
        </p:txBody>
      </p:sp>
      <p:sp>
        <p:nvSpPr>
          <p:cNvPr id="12" name="11 Marcador de pie de página"/>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465888CD-FF0D-D84F-810F-63FFD935D5DD}" type="datetimeFigureOut">
              <a:rPr lang="en-US" smtClean="0"/>
              <a:pPr/>
              <a:t>5/28/2013</a:t>
            </a:fld>
            <a:endParaRPr lang="en-US"/>
          </a:p>
        </p:txBody>
      </p:sp>
      <p:sp>
        <p:nvSpPr>
          <p:cNvPr id="12" name="11 Marcador de número de diapositiva"/>
          <p:cNvSpPr>
            <a:spLocks noGrp="1"/>
          </p:cNvSpPr>
          <p:nvPr>
            <p:ph type="sldNum" sz="quarter" idx="16"/>
          </p:nvPr>
        </p:nvSpPr>
        <p:spPr/>
        <p:txBody>
          <a:bodyPr rtlCol="0"/>
          <a:lstStyle/>
          <a:p>
            <a:fld id="{EB961CAF-2DC0-7544-AD33-7209E4E806BE}" type="slidenum">
              <a:rPr lang="en-US" smtClean="0"/>
              <a:pPr/>
              <a:t>‹Nº›</a:t>
            </a:fld>
            <a:endParaRPr lang="en-US"/>
          </a:p>
        </p:txBody>
      </p:sp>
      <p:sp>
        <p:nvSpPr>
          <p:cNvPr id="14" name="13 Marcador de pie de página"/>
          <p:cNvSpPr>
            <a:spLocks noGrp="1"/>
          </p:cNvSpPr>
          <p:nvPr>
            <p:ph type="ftr" sz="quarter" idx="17"/>
          </p:nvPr>
        </p:nvSpPr>
        <p:spPr/>
        <p:txBody>
          <a:bodyPr rtlCol="0"/>
          <a:lstStyle/>
          <a:p>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65888CD-FF0D-D84F-810F-63FFD935D5DD}" type="datetimeFigureOut">
              <a:rPr lang="en-US" smtClean="0"/>
              <a:pPr/>
              <a:t>5/28/2013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EB961CAF-2DC0-7544-AD33-7209E4E806BE}"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5888CD-FF0D-D84F-810F-63FFD935D5DD}" type="datetimeFigureOut">
              <a:rPr lang="en-US" smtClean="0"/>
              <a:pPr/>
              <a:t>5/28/2013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EB961CAF-2DC0-7544-AD33-7209E4E806BE}"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465888CD-FF0D-D84F-810F-63FFD935D5DD}" type="datetimeFigureOut">
              <a:rPr lang="en-US" smtClean="0"/>
              <a:pPr/>
              <a:t>5/28/2013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EB961CAF-2DC0-7544-AD33-7209E4E806BE}" type="slidenum">
              <a:rPr lang="en-US" smtClean="0"/>
              <a:pPr/>
              <a:t>‹Nº›</a:t>
            </a:fld>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465888CD-FF0D-D84F-810F-63FFD935D5DD}" type="datetimeFigureOut">
              <a:rPr lang="en-US" smtClean="0"/>
              <a:pPr/>
              <a:t>5/28/2013</a:t>
            </a:fld>
            <a:endParaRPr lang="en-U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EB961CAF-2DC0-7544-AD33-7209E4E806BE}" type="slidenum">
              <a:rPr lang="en-US" smtClean="0"/>
              <a:pPr/>
              <a:t>‹Nº›</a:t>
            </a:fld>
            <a:endParaRPr lang="en-U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65888CD-FF0D-D84F-810F-63FFD935D5DD}" type="datetimeFigureOut">
              <a:rPr lang="en-US" smtClean="0"/>
              <a:pPr/>
              <a:t>5/28/2013</a:t>
            </a:fld>
            <a:endParaRPr lang="en-U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B961CAF-2DC0-7544-AD33-7209E4E806BE}"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echnologyreview.com/news/506351/the-most-important-education-technology-in-200-year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mfeldstein.wpengine.netdna-cdn.com/wp-content/uploads/2013/03/studentPatternsInMoocs2.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mfeldstein.com/emerging_student_patterns_in_moocs_graphical_view/" TargetMode="External"/><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3" Type="http://schemas.openxmlformats.org/officeDocument/2006/relationships/hyperlink" Target="http://www.iversity.org/"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5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bo.wikipedia.org/wiki/File:Laurentius_de_Voltolina_001.jp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3939980" y="1951001"/>
            <a:ext cx="4806699" cy="3475022"/>
          </a:xfrm>
        </p:spPr>
        <p:txBody>
          <a:bodyPr>
            <a:normAutofit fontScale="90000"/>
          </a:bodyPr>
          <a:lstStyle/>
          <a:p>
            <a:pPr algn="ctr" eaLnBrk="1" hangingPunct="1">
              <a:lnSpc>
                <a:spcPct val="90000"/>
              </a:lnSpc>
              <a:defRPr/>
            </a:pPr>
            <a:r>
              <a:rPr lang="en-US" sz="5300" dirty="0" smtClean="0">
                <a:latin typeface="Trebuchet MS" charset="0"/>
                <a:cs typeface="Trebuchet MS" charset="0"/>
                <a:sym typeface="Trebuchet MS" charset="0"/>
              </a:rPr>
              <a:t>¿Son los MOOC </a:t>
            </a:r>
            <a:r>
              <a:rPr lang="en-US" sz="5300" dirty="0" err="1" smtClean="0">
                <a:latin typeface="Trebuchet MS" charset="0"/>
                <a:cs typeface="Trebuchet MS" charset="0"/>
                <a:sym typeface="Trebuchet MS" charset="0"/>
              </a:rPr>
              <a:t>una</a:t>
            </a:r>
            <a:r>
              <a:rPr lang="en-US" sz="5300" dirty="0" smtClean="0">
                <a:latin typeface="Trebuchet MS" charset="0"/>
                <a:cs typeface="Trebuchet MS" charset="0"/>
                <a:sym typeface="Trebuchet MS" charset="0"/>
              </a:rPr>
              <a:t> </a:t>
            </a:r>
            <a:r>
              <a:rPr lang="en-US" sz="5300" dirty="0" err="1" smtClean="0">
                <a:latin typeface="Trebuchet MS" charset="0"/>
                <a:cs typeface="Trebuchet MS" charset="0"/>
                <a:sym typeface="Trebuchet MS" charset="0"/>
              </a:rPr>
              <a:t>amenaza</a:t>
            </a:r>
            <a:r>
              <a:rPr lang="en-US" sz="5300" dirty="0" smtClean="0">
                <a:latin typeface="Trebuchet MS" charset="0"/>
                <a:cs typeface="Trebuchet MS" charset="0"/>
                <a:sym typeface="Trebuchet MS" charset="0"/>
              </a:rPr>
              <a:t> </a:t>
            </a:r>
            <a:r>
              <a:rPr lang="en-US" sz="5300" dirty="0" err="1" smtClean="0">
                <a:latin typeface="Trebuchet MS" charset="0"/>
                <a:cs typeface="Trebuchet MS" charset="0"/>
                <a:sym typeface="Trebuchet MS" charset="0"/>
              </a:rPr>
              <a:t>para</a:t>
            </a:r>
            <a:r>
              <a:rPr lang="en-US" sz="5300" dirty="0" smtClean="0">
                <a:latin typeface="Trebuchet MS" charset="0"/>
                <a:cs typeface="Trebuchet MS" charset="0"/>
                <a:sym typeface="Trebuchet MS" charset="0"/>
              </a:rPr>
              <a:t> la Universidad?</a:t>
            </a:r>
            <a:r>
              <a:rPr lang="en-US" sz="3800" dirty="0" smtClean="0">
                <a:latin typeface="Trebuchet MS" charset="0"/>
                <a:cs typeface="Trebuchet MS" charset="0"/>
                <a:sym typeface="Trebuchet MS" charset="0"/>
              </a:rPr>
              <a:t/>
            </a:r>
            <a:br>
              <a:rPr lang="en-US" sz="3800" dirty="0" smtClean="0">
                <a:latin typeface="Trebuchet MS" charset="0"/>
                <a:cs typeface="Trebuchet MS" charset="0"/>
                <a:sym typeface="Trebuchet MS" charset="0"/>
              </a:rPr>
            </a:br>
            <a:r>
              <a:rPr lang="en-US" sz="3800" dirty="0" smtClean="0">
                <a:latin typeface="Trebuchet MS" charset="0"/>
                <a:cs typeface="Trebuchet MS" charset="0"/>
                <a:sym typeface="Trebuchet MS" charset="0"/>
              </a:rPr>
              <a:t/>
            </a:r>
            <a:br>
              <a:rPr lang="en-US" sz="3800" dirty="0" smtClean="0">
                <a:latin typeface="Trebuchet MS" charset="0"/>
                <a:cs typeface="Trebuchet MS" charset="0"/>
                <a:sym typeface="Trebuchet MS" charset="0"/>
              </a:rPr>
            </a:br>
            <a:r>
              <a:rPr lang="en-US" sz="2700" dirty="0" smtClean="0">
                <a:latin typeface="Trebuchet MS" charset="0"/>
                <a:cs typeface="Trebuchet MS" charset="0"/>
                <a:sym typeface="Trebuchet MS" charset="0"/>
              </a:rPr>
              <a:t>Cali, Mayo 28 de 2013</a:t>
            </a:r>
            <a:endParaRPr lang="en-US" sz="2700" dirty="0">
              <a:latin typeface="Trebuchet MS" charset="0"/>
              <a:sym typeface="Trebuchet MS" charset="0"/>
            </a:endParaRPr>
          </a:p>
        </p:txBody>
      </p:sp>
      <p:pic>
        <p:nvPicPr>
          <p:cNvPr id="8194" name="Picture 2"/>
          <p:cNvPicPr>
            <a:picLocks noChangeAspect="1" noChangeArrowheads="1"/>
          </p:cNvPicPr>
          <p:nvPr/>
        </p:nvPicPr>
        <p:blipFill>
          <a:blip r:embed="rId2"/>
          <a:srcRect/>
          <a:stretch>
            <a:fillRect/>
          </a:stretch>
        </p:blipFill>
        <p:spPr bwMode="auto">
          <a:xfrm>
            <a:off x="415821" y="1043796"/>
            <a:ext cx="3576062" cy="4382227"/>
          </a:xfrm>
          <a:prstGeom prst="rect">
            <a:avLst/>
          </a:prstGeom>
          <a:noFill/>
          <a:ln w="9525">
            <a:noFill/>
            <a:miter lim="800000"/>
            <a:headEnd/>
            <a:tailEnd/>
          </a:ln>
        </p:spPr>
      </p:pic>
      <p:sp>
        <p:nvSpPr>
          <p:cNvPr id="7" name="6 Rectángulo"/>
          <p:cNvSpPr/>
          <p:nvPr/>
        </p:nvSpPr>
        <p:spPr>
          <a:xfrm>
            <a:off x="0" y="5986948"/>
            <a:ext cx="4735902" cy="215444"/>
          </a:xfrm>
          <a:prstGeom prst="rect">
            <a:avLst/>
          </a:prstGeom>
        </p:spPr>
        <p:txBody>
          <a:bodyPr wrap="square">
            <a:spAutoFit/>
          </a:bodyPr>
          <a:lstStyle/>
          <a:p>
            <a:r>
              <a:rPr lang="es-CO" sz="800" dirty="0" smtClean="0">
                <a:hlinkClick r:id="rId3"/>
              </a:rPr>
              <a:t>http://www.technologyreview.com/news/506351/the-most-important-education-technology-in-200-years/</a:t>
            </a:r>
            <a:r>
              <a:rPr lang="es-CO" sz="800" dirty="0" smtClean="0"/>
              <a:t> </a:t>
            </a:r>
            <a:endParaRPr lang="es-CO" sz="800" dirty="0"/>
          </a:p>
        </p:txBody>
      </p:sp>
    </p:spTree>
    <p:extLst>
      <p:ext uri="{BB962C8B-B14F-4D97-AF65-F5344CB8AC3E}">
        <p14:creationId xmlns:p14="http://schemas.microsoft.com/office/powerpoint/2010/main" xmlns="" val="921649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974786" y="116457"/>
            <a:ext cx="7263440" cy="927339"/>
          </a:xfrm>
        </p:spPr>
        <p:txBody>
          <a:bodyPr>
            <a:noAutofit/>
          </a:bodyPr>
          <a:lstStyle/>
          <a:p>
            <a:pPr eaLnBrk="1" hangingPunct="1">
              <a:defRPr/>
            </a:pPr>
            <a:r>
              <a:rPr lang="en-US" dirty="0" err="1" smtClean="0">
                <a:latin typeface="Trebuchet MS" charset="0"/>
                <a:cs typeface="Trebuchet MS" charset="0"/>
                <a:sym typeface="Trebuchet MS" charset="0"/>
              </a:rPr>
              <a:t>Breve</a:t>
            </a:r>
            <a:r>
              <a:rPr lang="en-US" dirty="0" smtClean="0">
                <a:latin typeface="Trebuchet MS" charset="0"/>
                <a:cs typeface="Trebuchet MS" charset="0"/>
                <a:sym typeface="Trebuchet MS" charset="0"/>
              </a:rPr>
              <a:t> </a:t>
            </a:r>
            <a:r>
              <a:rPr lang="en-US" dirty="0" err="1" smtClean="0">
                <a:latin typeface="Trebuchet MS" charset="0"/>
                <a:cs typeface="Trebuchet MS" charset="0"/>
                <a:sym typeface="Trebuchet MS" charset="0"/>
              </a:rPr>
              <a:t>Historia</a:t>
            </a:r>
            <a:r>
              <a:rPr lang="en-US" dirty="0" smtClean="0">
                <a:latin typeface="Trebuchet MS" charset="0"/>
                <a:cs typeface="Trebuchet MS" charset="0"/>
                <a:sym typeface="Trebuchet MS" charset="0"/>
              </a:rPr>
              <a:t> de los MOOC</a:t>
            </a:r>
            <a:endParaRPr lang="en-US" dirty="0">
              <a:latin typeface="Trebuchet MS" charset="0"/>
              <a:sym typeface="Trebuchet MS" charset="0"/>
            </a:endParaRPr>
          </a:p>
        </p:txBody>
      </p:sp>
      <p:sp>
        <p:nvSpPr>
          <p:cNvPr id="31746" name="Rectangle 2"/>
          <p:cNvSpPr>
            <a:spLocks noGrp="1" noChangeArrowheads="1"/>
          </p:cNvSpPr>
          <p:nvPr>
            <p:ph sz="quarter" idx="1"/>
          </p:nvPr>
        </p:nvSpPr>
        <p:spPr>
          <a:xfrm>
            <a:off x="163902" y="1518221"/>
            <a:ext cx="8980097" cy="5296619"/>
          </a:xfrm>
        </p:spPr>
        <p:txBody>
          <a:bodyPr>
            <a:noAutofit/>
          </a:bodyPr>
          <a:lstStyle/>
          <a:p>
            <a:r>
              <a:rPr lang="en-US" sz="2400" i="1" dirty="0" smtClean="0"/>
              <a:t>2008. Massive open online course</a:t>
            </a:r>
            <a:r>
              <a:rPr lang="en-US" sz="2400" dirty="0" smtClean="0"/>
              <a:t>, </a:t>
            </a:r>
            <a:r>
              <a:rPr lang="en-US" sz="2400" dirty="0" err="1" smtClean="0"/>
              <a:t>expresión</a:t>
            </a:r>
            <a:r>
              <a:rPr lang="en-US" sz="2400" dirty="0" smtClean="0"/>
              <a:t> </a:t>
            </a:r>
            <a:r>
              <a:rPr lang="en-US" sz="2400" dirty="0" err="1" smtClean="0"/>
              <a:t>acuñada</a:t>
            </a:r>
            <a:r>
              <a:rPr lang="en-US" sz="2400" dirty="0" smtClean="0"/>
              <a:t> </a:t>
            </a:r>
            <a:r>
              <a:rPr lang="en-US" sz="2400" dirty="0" err="1" smtClean="0"/>
              <a:t>por</a:t>
            </a:r>
            <a:r>
              <a:rPr lang="en-US" sz="2400" dirty="0" smtClean="0"/>
              <a:t> Dave Cormier y Bryan Alexander en </a:t>
            </a:r>
            <a:r>
              <a:rPr lang="en-US" sz="2400" dirty="0" err="1" smtClean="0"/>
              <a:t>referencia</a:t>
            </a:r>
            <a:r>
              <a:rPr lang="en-US" sz="2400" dirty="0" smtClean="0"/>
              <a:t> al </a:t>
            </a:r>
            <a:r>
              <a:rPr lang="en-US" sz="2400" dirty="0" err="1" smtClean="0"/>
              <a:t>curso</a:t>
            </a:r>
            <a:r>
              <a:rPr lang="en-US" sz="2400" dirty="0" smtClean="0"/>
              <a:t> “</a:t>
            </a:r>
            <a:r>
              <a:rPr lang="en-US" sz="2400" dirty="0" err="1" smtClean="0"/>
              <a:t>Connectivism</a:t>
            </a:r>
            <a:r>
              <a:rPr lang="en-US" sz="2400" dirty="0" smtClean="0"/>
              <a:t> and Connected Knowledge”, de G. Siemens y S. </a:t>
            </a:r>
            <a:r>
              <a:rPr lang="en-US" sz="2400" dirty="0" err="1" smtClean="0"/>
              <a:t>Downes</a:t>
            </a:r>
            <a:r>
              <a:rPr lang="en-US" sz="2400" dirty="0" smtClean="0"/>
              <a:t>, U. of Manitoba</a:t>
            </a:r>
          </a:p>
          <a:p>
            <a:endParaRPr lang="en-US" sz="2400" dirty="0" smtClean="0"/>
          </a:p>
          <a:p>
            <a:r>
              <a:rPr lang="en-US" sz="2400" dirty="0" err="1" smtClean="0"/>
              <a:t>Septiembre</a:t>
            </a:r>
            <a:r>
              <a:rPr lang="en-US" sz="2400" dirty="0" smtClean="0"/>
              <a:t>, 2011. Los MOOC </a:t>
            </a:r>
            <a:r>
              <a:rPr lang="en-US" sz="2400" dirty="0" err="1" smtClean="0"/>
              <a:t>tomaron</a:t>
            </a:r>
            <a:r>
              <a:rPr lang="en-US" sz="2400" dirty="0" smtClean="0"/>
              <a:t> un </a:t>
            </a:r>
            <a:r>
              <a:rPr lang="en-US" sz="2400" dirty="0" err="1" smtClean="0"/>
              <a:t>nuevo</a:t>
            </a:r>
            <a:r>
              <a:rPr lang="en-US" sz="2400" dirty="0" smtClean="0"/>
              <a:t> </a:t>
            </a:r>
            <a:r>
              <a:rPr lang="en-US" sz="2400" dirty="0" err="1" smtClean="0"/>
              <a:t>ritmo</a:t>
            </a:r>
            <a:r>
              <a:rPr lang="en-US" sz="2400" dirty="0" smtClean="0"/>
              <a:t> con los </a:t>
            </a:r>
            <a:r>
              <a:rPr lang="en-US" sz="2400" dirty="0" err="1" smtClean="0"/>
              <a:t>cursos</a:t>
            </a:r>
            <a:r>
              <a:rPr lang="en-US" sz="2400" dirty="0" smtClean="0"/>
              <a:t> de la Universidad de Stanford “Introduction to Artificial Intelligence”, de Sebastian </a:t>
            </a:r>
            <a:r>
              <a:rPr lang="en-US" sz="2400" dirty="0" err="1" smtClean="0"/>
              <a:t>Thrun</a:t>
            </a:r>
            <a:r>
              <a:rPr lang="en-US" sz="2400" dirty="0" smtClean="0"/>
              <a:t> y Peter </a:t>
            </a:r>
            <a:r>
              <a:rPr lang="en-US" sz="2400" dirty="0" err="1" smtClean="0"/>
              <a:t>Norvig</a:t>
            </a:r>
            <a:r>
              <a:rPr lang="en-US" sz="2400" dirty="0" smtClean="0"/>
              <a:t> y “Machine Learning”, de Andrew Ng. Los </a:t>
            </a:r>
            <a:r>
              <a:rPr lang="en-US" sz="2400" dirty="0" err="1" smtClean="0"/>
              <a:t>equipos</a:t>
            </a:r>
            <a:r>
              <a:rPr lang="en-US" sz="2400" dirty="0" smtClean="0"/>
              <a:t> </a:t>
            </a:r>
            <a:r>
              <a:rPr lang="en-US" sz="2400" dirty="0" err="1" smtClean="0"/>
              <a:t>que</a:t>
            </a:r>
            <a:r>
              <a:rPr lang="en-US" sz="2400" dirty="0" smtClean="0"/>
              <a:t> </a:t>
            </a:r>
            <a:r>
              <a:rPr lang="en-US" sz="2400" dirty="0" err="1" smtClean="0"/>
              <a:t>desarrollaron</a:t>
            </a:r>
            <a:r>
              <a:rPr lang="en-US" sz="2400" dirty="0" smtClean="0"/>
              <a:t> </a:t>
            </a:r>
            <a:r>
              <a:rPr lang="en-US" sz="2400" dirty="0" err="1" smtClean="0"/>
              <a:t>esos</a:t>
            </a:r>
            <a:r>
              <a:rPr lang="en-US" sz="2400" dirty="0" smtClean="0"/>
              <a:t> </a:t>
            </a:r>
            <a:r>
              <a:rPr lang="en-US" sz="2400" dirty="0" err="1" smtClean="0"/>
              <a:t>cursos</a:t>
            </a:r>
            <a:r>
              <a:rPr lang="en-US" sz="2400" dirty="0" smtClean="0"/>
              <a:t> se </a:t>
            </a:r>
            <a:r>
              <a:rPr lang="en-US" sz="2400" dirty="0" err="1" smtClean="0"/>
              <a:t>fueron</a:t>
            </a:r>
            <a:r>
              <a:rPr lang="en-US" sz="2400" dirty="0" smtClean="0"/>
              <a:t> a </a:t>
            </a:r>
            <a:r>
              <a:rPr lang="en-US" sz="2400" dirty="0" err="1" smtClean="0"/>
              <a:t>montar</a:t>
            </a:r>
            <a:r>
              <a:rPr lang="en-US" sz="2400" dirty="0" smtClean="0"/>
              <a:t> </a:t>
            </a:r>
            <a:r>
              <a:rPr lang="en-US" sz="2400" dirty="0" err="1" smtClean="0"/>
              <a:t>las</a:t>
            </a:r>
            <a:r>
              <a:rPr lang="en-US" sz="2400" dirty="0" smtClean="0"/>
              <a:t> </a:t>
            </a:r>
            <a:r>
              <a:rPr lang="en-US" sz="2400" dirty="0" err="1" smtClean="0"/>
              <a:t>empresas</a:t>
            </a:r>
            <a:r>
              <a:rPr lang="en-US" sz="2400" dirty="0" smtClean="0"/>
              <a:t> </a:t>
            </a:r>
            <a:r>
              <a:rPr lang="en-US" sz="2400" dirty="0" err="1" smtClean="0"/>
              <a:t>Udacity</a:t>
            </a:r>
            <a:r>
              <a:rPr lang="en-US" sz="2400" dirty="0" smtClean="0"/>
              <a:t> y </a:t>
            </a:r>
            <a:r>
              <a:rPr lang="en-US" sz="2400" dirty="0" err="1" smtClean="0"/>
              <a:t>Coursera</a:t>
            </a:r>
            <a:r>
              <a:rPr lang="en-US" sz="2400" dirty="0" smtClean="0"/>
              <a:t>, </a:t>
            </a:r>
            <a:r>
              <a:rPr lang="en-US" sz="2400" dirty="0" err="1" smtClean="0"/>
              <a:t>ambas</a:t>
            </a:r>
            <a:r>
              <a:rPr lang="en-US" sz="2400" dirty="0" smtClean="0"/>
              <a:t> con </a:t>
            </a:r>
            <a:r>
              <a:rPr lang="en-US" sz="2400" dirty="0" err="1" smtClean="0"/>
              <a:t>ánimo</a:t>
            </a:r>
            <a:r>
              <a:rPr lang="en-US" sz="2400" dirty="0" smtClean="0"/>
              <a:t> de </a:t>
            </a:r>
            <a:r>
              <a:rPr lang="en-US" sz="2400" dirty="0" err="1" smtClean="0"/>
              <a:t>lucro</a:t>
            </a:r>
            <a:r>
              <a:rPr lang="en-US" sz="2400" dirty="0" smtClean="0"/>
              <a:t>, en 2012.</a:t>
            </a:r>
          </a:p>
          <a:p>
            <a:pPr>
              <a:buNone/>
            </a:pPr>
            <a:endParaRPr lang="en-US" sz="2400" dirty="0" smtClean="0"/>
          </a:p>
          <a:p>
            <a:r>
              <a:rPr lang="en-US" sz="2400" dirty="0" smtClean="0"/>
              <a:t>2012 . MIT y Harvard </a:t>
            </a:r>
            <a:r>
              <a:rPr lang="en-US" sz="2400" dirty="0" err="1" smtClean="0"/>
              <a:t>crearon</a:t>
            </a:r>
            <a:r>
              <a:rPr lang="en-US" sz="2400" dirty="0" smtClean="0"/>
              <a:t> </a:t>
            </a:r>
            <a:r>
              <a:rPr lang="en-US" sz="2400" dirty="0" err="1" smtClean="0"/>
              <a:t>edX</a:t>
            </a:r>
            <a:r>
              <a:rPr lang="en-US" sz="2400" dirty="0" smtClean="0"/>
              <a:t>, </a:t>
            </a:r>
            <a:r>
              <a:rPr lang="en-US" sz="2400" dirty="0" err="1" smtClean="0"/>
              <a:t>como</a:t>
            </a:r>
            <a:r>
              <a:rPr lang="en-US" sz="2400" dirty="0" smtClean="0"/>
              <a:t> </a:t>
            </a:r>
            <a:r>
              <a:rPr lang="en-US" sz="2400" dirty="0" err="1" smtClean="0"/>
              <a:t>organización</a:t>
            </a:r>
            <a:r>
              <a:rPr lang="en-US" sz="2400" dirty="0" smtClean="0"/>
              <a:t> sin </a:t>
            </a:r>
            <a:r>
              <a:rPr lang="en-US" sz="2400" dirty="0" err="1" smtClean="0"/>
              <a:t>ánimo</a:t>
            </a:r>
            <a:r>
              <a:rPr lang="en-US" sz="2400" dirty="0" smtClean="0"/>
              <a:t> de </a:t>
            </a:r>
            <a:r>
              <a:rPr lang="en-US" sz="2400" dirty="0" err="1" smtClean="0"/>
              <a:t>lucro</a:t>
            </a:r>
            <a:r>
              <a:rPr lang="en-US" sz="2400" dirty="0" smtClean="0"/>
              <a:t>, </a:t>
            </a:r>
            <a:r>
              <a:rPr lang="en-US" sz="2400" dirty="0" err="1" smtClean="0"/>
              <a:t>dedicada</a:t>
            </a:r>
            <a:r>
              <a:rPr lang="en-US" sz="2400" dirty="0" smtClean="0"/>
              <a:t> a </a:t>
            </a:r>
            <a:r>
              <a:rPr lang="en-US" sz="2400" dirty="0" err="1" smtClean="0"/>
              <a:t>desarrollar</a:t>
            </a:r>
            <a:r>
              <a:rPr lang="en-US" sz="2400" dirty="0" smtClean="0"/>
              <a:t> MOOC. Los </a:t>
            </a:r>
            <a:r>
              <a:rPr lang="en-US" sz="2400" dirty="0" err="1" smtClean="0"/>
              <a:t>ofrecen</a:t>
            </a:r>
            <a:r>
              <a:rPr lang="en-US" sz="2400" dirty="0" smtClean="0"/>
              <a:t> </a:t>
            </a:r>
            <a:r>
              <a:rPr lang="en-US" sz="2400" dirty="0" err="1" smtClean="0"/>
              <a:t>desde</a:t>
            </a:r>
            <a:r>
              <a:rPr lang="en-US" sz="2400" dirty="0" smtClean="0"/>
              <a:t> </a:t>
            </a:r>
            <a:r>
              <a:rPr lang="en-US" sz="2400" dirty="0" err="1" smtClean="0"/>
              <a:t>MITx</a:t>
            </a:r>
            <a:r>
              <a:rPr lang="en-US" sz="2400" dirty="0" smtClean="0"/>
              <a:t> y </a:t>
            </a:r>
            <a:r>
              <a:rPr lang="en-US" sz="2400" dirty="0" err="1" smtClean="0"/>
              <a:t>HarvardX</a:t>
            </a:r>
            <a:r>
              <a:rPr lang="en-US" sz="2400" dirty="0" smtClean="0"/>
              <a:t>. </a:t>
            </a:r>
            <a:r>
              <a:rPr lang="en-US" sz="2400" dirty="0" err="1" smtClean="0"/>
              <a:t>edX</a:t>
            </a:r>
            <a:r>
              <a:rPr lang="en-US" sz="2400" dirty="0" smtClean="0"/>
              <a:t> </a:t>
            </a:r>
            <a:r>
              <a:rPr lang="en-US" sz="2400" dirty="0" err="1" smtClean="0"/>
              <a:t>ofrece</a:t>
            </a:r>
            <a:r>
              <a:rPr lang="en-US" sz="2400" dirty="0" smtClean="0"/>
              <a:t> </a:t>
            </a:r>
            <a:r>
              <a:rPr lang="en-US" sz="2400" dirty="0" err="1" smtClean="0"/>
              <a:t>ahora</a:t>
            </a:r>
            <a:r>
              <a:rPr lang="en-US" sz="2400" dirty="0" smtClean="0"/>
              <a:t> </a:t>
            </a:r>
            <a:r>
              <a:rPr lang="en-US" sz="2400" dirty="0" err="1" smtClean="0"/>
              <a:t>cursos</a:t>
            </a:r>
            <a:r>
              <a:rPr lang="en-US" sz="2400" dirty="0" smtClean="0"/>
              <a:t> de </a:t>
            </a:r>
            <a:r>
              <a:rPr lang="en-US" sz="2400" dirty="0" err="1" smtClean="0"/>
              <a:t>otras</a:t>
            </a:r>
            <a:r>
              <a:rPr lang="en-US" sz="2400" dirty="0" smtClean="0"/>
              <a:t> </a:t>
            </a:r>
            <a:r>
              <a:rPr lang="en-US" sz="2400" dirty="0" err="1" smtClean="0"/>
              <a:t>universidades</a:t>
            </a:r>
            <a:r>
              <a:rPr lang="en-US" sz="2400" dirty="0" smtClean="0"/>
              <a:t>.</a:t>
            </a:r>
          </a:p>
        </p:txBody>
      </p:sp>
    </p:spTree>
    <p:extLst>
      <p:ext uri="{BB962C8B-B14F-4D97-AF65-F5344CB8AC3E}">
        <p14:creationId xmlns:p14="http://schemas.microsoft.com/office/powerpoint/2010/main" xmlns="" val="866854129"/>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061050" y="116457"/>
            <a:ext cx="7228936" cy="1099868"/>
          </a:xfrm>
        </p:spPr>
        <p:txBody>
          <a:bodyPr>
            <a:normAutofit/>
          </a:bodyPr>
          <a:lstStyle/>
          <a:p>
            <a:pPr eaLnBrk="1" hangingPunct="1">
              <a:defRPr/>
            </a:pPr>
            <a:r>
              <a:rPr lang="en-US" dirty="0" err="1" smtClean="0">
                <a:latin typeface="Trebuchet MS" charset="0"/>
                <a:cs typeface="Trebuchet MS" charset="0"/>
                <a:sym typeface="Trebuchet MS" charset="0"/>
              </a:rPr>
              <a:t>Breve</a:t>
            </a:r>
            <a:r>
              <a:rPr lang="en-US" dirty="0" smtClean="0">
                <a:latin typeface="Trebuchet MS" charset="0"/>
                <a:cs typeface="Trebuchet MS" charset="0"/>
                <a:sym typeface="Trebuchet MS" charset="0"/>
              </a:rPr>
              <a:t> </a:t>
            </a:r>
            <a:r>
              <a:rPr lang="en-US" dirty="0" err="1" smtClean="0">
                <a:latin typeface="Trebuchet MS" charset="0"/>
                <a:cs typeface="Trebuchet MS" charset="0"/>
                <a:sym typeface="Trebuchet MS" charset="0"/>
              </a:rPr>
              <a:t>Historia</a:t>
            </a:r>
            <a:r>
              <a:rPr lang="en-US" dirty="0" smtClean="0">
                <a:latin typeface="Trebuchet MS" charset="0"/>
                <a:cs typeface="Trebuchet MS" charset="0"/>
                <a:sym typeface="Trebuchet MS" charset="0"/>
              </a:rPr>
              <a:t> de los MOOC</a:t>
            </a:r>
            <a:endParaRPr lang="en-US" dirty="0">
              <a:latin typeface="Trebuchet MS" charset="0"/>
              <a:sym typeface="Trebuchet MS" charset="0"/>
            </a:endParaRPr>
          </a:p>
        </p:txBody>
      </p:sp>
      <p:sp>
        <p:nvSpPr>
          <p:cNvPr id="31746" name="Rectangle 2"/>
          <p:cNvSpPr>
            <a:spLocks noGrp="1" noChangeArrowheads="1"/>
          </p:cNvSpPr>
          <p:nvPr>
            <p:ph sz="quarter" idx="1"/>
          </p:nvPr>
        </p:nvSpPr>
        <p:spPr>
          <a:xfrm>
            <a:off x="163902" y="1518221"/>
            <a:ext cx="8980097" cy="5296619"/>
          </a:xfrm>
        </p:spPr>
        <p:txBody>
          <a:bodyPr>
            <a:noAutofit/>
          </a:bodyPr>
          <a:lstStyle/>
          <a:p>
            <a:r>
              <a:rPr lang="en-US" sz="4000" dirty="0" smtClean="0"/>
              <a:t>En </a:t>
            </a:r>
            <a:r>
              <a:rPr lang="en-US" sz="4000" dirty="0" err="1" smtClean="0"/>
              <a:t>menos</a:t>
            </a:r>
            <a:r>
              <a:rPr lang="en-US" sz="4000" dirty="0" smtClean="0"/>
              <a:t> de un </a:t>
            </a:r>
            <a:r>
              <a:rPr lang="en-US" sz="4000" dirty="0" err="1" smtClean="0"/>
              <a:t>año</a:t>
            </a:r>
            <a:r>
              <a:rPr lang="en-US" sz="4000" dirty="0" smtClean="0"/>
              <a:t> y </a:t>
            </a:r>
            <a:r>
              <a:rPr lang="en-US" sz="4000" dirty="0" err="1" smtClean="0"/>
              <a:t>medio</a:t>
            </a:r>
            <a:r>
              <a:rPr lang="en-US" sz="4000" dirty="0" smtClean="0"/>
              <a:t>, </a:t>
            </a:r>
            <a:r>
              <a:rPr lang="en-US" sz="4000" dirty="0" err="1" smtClean="0"/>
              <a:t>cuatro</a:t>
            </a:r>
            <a:r>
              <a:rPr lang="en-US" sz="4000" dirty="0" smtClean="0"/>
              <a:t> “</a:t>
            </a:r>
            <a:r>
              <a:rPr lang="en-US" sz="4000" dirty="0" err="1" smtClean="0"/>
              <a:t>grandes</a:t>
            </a:r>
            <a:r>
              <a:rPr lang="en-US" sz="4000" dirty="0" smtClean="0"/>
              <a:t> </a:t>
            </a:r>
            <a:r>
              <a:rPr lang="en-US" sz="4000" dirty="0" err="1" smtClean="0"/>
              <a:t>jugadores</a:t>
            </a:r>
            <a:r>
              <a:rPr lang="en-US" sz="4000" dirty="0" smtClean="0"/>
              <a:t>” </a:t>
            </a:r>
            <a:r>
              <a:rPr lang="en-US" sz="4000" dirty="0" err="1" smtClean="0"/>
              <a:t>están</a:t>
            </a:r>
            <a:r>
              <a:rPr lang="en-US" sz="4000" dirty="0" smtClean="0"/>
              <a:t> </a:t>
            </a:r>
            <a:r>
              <a:rPr lang="en-US" sz="4000" dirty="0" err="1" smtClean="0"/>
              <a:t>ofreciendo</a:t>
            </a:r>
            <a:r>
              <a:rPr lang="en-US" sz="4000" dirty="0" smtClean="0"/>
              <a:t> </a:t>
            </a:r>
          </a:p>
          <a:p>
            <a:pPr lvl="1"/>
            <a:r>
              <a:rPr lang="en-US" sz="3200" dirty="0" err="1" smtClean="0"/>
              <a:t>Más</a:t>
            </a:r>
            <a:r>
              <a:rPr lang="en-US" sz="3200" dirty="0" smtClean="0"/>
              <a:t> de 500 </a:t>
            </a:r>
            <a:r>
              <a:rPr lang="en-US" sz="3200" dirty="0" err="1" smtClean="0"/>
              <a:t>cursos</a:t>
            </a:r>
            <a:endParaRPr lang="en-US" sz="3200" dirty="0" smtClean="0"/>
          </a:p>
          <a:p>
            <a:pPr lvl="1"/>
            <a:r>
              <a:rPr lang="en-US" sz="3200" dirty="0" smtClean="0"/>
              <a:t>De </a:t>
            </a:r>
            <a:r>
              <a:rPr lang="en-US" sz="3200" dirty="0" err="1" smtClean="0"/>
              <a:t>más</a:t>
            </a:r>
            <a:r>
              <a:rPr lang="en-US" sz="3200" dirty="0" smtClean="0"/>
              <a:t> de 100 </a:t>
            </a:r>
            <a:r>
              <a:rPr lang="en-US" sz="3200" dirty="0" err="1" smtClean="0"/>
              <a:t>universidades</a:t>
            </a:r>
            <a:endParaRPr lang="en-US" sz="3200" dirty="0" smtClean="0"/>
          </a:p>
          <a:p>
            <a:pPr lvl="1"/>
            <a:r>
              <a:rPr lang="en-US" sz="3200" dirty="0" smtClean="0"/>
              <a:t>A </a:t>
            </a:r>
            <a:r>
              <a:rPr lang="en-US" sz="3200" dirty="0" err="1" smtClean="0"/>
              <a:t>más</a:t>
            </a:r>
            <a:r>
              <a:rPr lang="en-US" sz="3200" dirty="0" smtClean="0"/>
              <a:t> de 5 </a:t>
            </a:r>
            <a:r>
              <a:rPr lang="en-US" sz="3200" dirty="0" err="1" smtClean="0"/>
              <a:t>millones</a:t>
            </a:r>
            <a:r>
              <a:rPr lang="en-US" sz="3200" dirty="0" smtClean="0"/>
              <a:t> de </a:t>
            </a:r>
            <a:r>
              <a:rPr lang="en-US" sz="3200" dirty="0" err="1" smtClean="0"/>
              <a:t>estudiantes</a:t>
            </a:r>
            <a:endParaRPr lang="en-US" sz="3200" dirty="0" smtClean="0"/>
          </a:p>
          <a:p>
            <a:pPr lvl="1"/>
            <a:r>
              <a:rPr lang="en-US" sz="3200" dirty="0" smtClean="0"/>
              <a:t>De </a:t>
            </a:r>
            <a:r>
              <a:rPr lang="en-US" sz="3200" dirty="0" err="1" smtClean="0"/>
              <a:t>más</a:t>
            </a:r>
            <a:r>
              <a:rPr lang="en-US" sz="3200" dirty="0" smtClean="0"/>
              <a:t> de 200 </a:t>
            </a:r>
            <a:r>
              <a:rPr lang="en-US" sz="3200" dirty="0" err="1" smtClean="0"/>
              <a:t>países</a:t>
            </a:r>
            <a:endParaRPr lang="en-US" sz="3200" dirty="0" smtClean="0"/>
          </a:p>
          <a:p>
            <a:pPr lvl="1"/>
            <a:r>
              <a:rPr lang="en-US" sz="3200" dirty="0" smtClean="0"/>
              <a:t>Con </a:t>
            </a:r>
            <a:r>
              <a:rPr lang="en-US" sz="3200" dirty="0" err="1" smtClean="0"/>
              <a:t>más</a:t>
            </a:r>
            <a:r>
              <a:rPr lang="en-US" sz="3200" dirty="0" smtClean="0"/>
              <a:t> de US $100 </a:t>
            </a:r>
            <a:r>
              <a:rPr lang="en-US" sz="3200" dirty="0" err="1" smtClean="0"/>
              <a:t>millones</a:t>
            </a:r>
            <a:r>
              <a:rPr lang="en-US" sz="3200" dirty="0" smtClean="0"/>
              <a:t> de </a:t>
            </a:r>
            <a:r>
              <a:rPr lang="en-US" sz="3200" dirty="0" err="1" smtClean="0"/>
              <a:t>inversiones</a:t>
            </a:r>
            <a:r>
              <a:rPr lang="en-US" sz="3200" dirty="0" smtClean="0"/>
              <a:t> </a:t>
            </a:r>
            <a:r>
              <a:rPr lang="en-US" sz="3200" dirty="0" err="1" smtClean="0"/>
              <a:t>inciales</a:t>
            </a:r>
            <a:r>
              <a:rPr lang="en-US" sz="3200" dirty="0" smtClean="0"/>
              <a:t> de </a:t>
            </a:r>
            <a:r>
              <a:rPr lang="en-US" sz="3200" dirty="0" err="1" smtClean="0"/>
              <a:t>respaldo</a:t>
            </a:r>
            <a:endParaRPr lang="en-US" sz="3200" dirty="0" smtClean="0"/>
          </a:p>
          <a:p>
            <a:pPr lvl="1"/>
            <a:endParaRPr lang="en-US" sz="2100" dirty="0" smtClean="0"/>
          </a:p>
        </p:txBody>
      </p:sp>
    </p:spTree>
    <p:extLst>
      <p:ext uri="{BB962C8B-B14F-4D97-AF65-F5344CB8AC3E}">
        <p14:creationId xmlns:p14="http://schemas.microsoft.com/office/powerpoint/2010/main" xmlns="" val="866854129"/>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5552" y="122208"/>
            <a:ext cx="7444433" cy="990600"/>
          </a:xfrm>
        </p:spPr>
        <p:txBody>
          <a:bodyPr>
            <a:noAutofit/>
          </a:bodyPr>
          <a:lstStyle/>
          <a:p>
            <a:r>
              <a:rPr lang="es-CO" dirty="0" smtClean="0"/>
              <a:t>Oferta actual de cursos: &gt;500</a:t>
            </a:r>
            <a:endParaRPr lang="es-CO" dirty="0"/>
          </a:p>
        </p:txBody>
      </p:sp>
      <p:sp>
        <p:nvSpPr>
          <p:cNvPr id="3" name="2 Marcador de contenido"/>
          <p:cNvSpPr>
            <a:spLocks noGrp="1"/>
          </p:cNvSpPr>
          <p:nvPr>
            <p:ph sz="quarter" idx="1"/>
          </p:nvPr>
        </p:nvSpPr>
        <p:spPr>
          <a:xfrm>
            <a:off x="2449902" y="1824476"/>
            <a:ext cx="4727275" cy="4119113"/>
          </a:xfrm>
        </p:spPr>
        <p:txBody>
          <a:bodyPr>
            <a:noAutofit/>
          </a:bodyPr>
          <a:lstStyle/>
          <a:p>
            <a:pPr>
              <a:lnSpc>
                <a:spcPct val="150000"/>
              </a:lnSpc>
            </a:pPr>
            <a:r>
              <a:rPr lang="es-CO" sz="3600" dirty="0" err="1" smtClean="0"/>
              <a:t>Coursera</a:t>
            </a:r>
            <a:r>
              <a:rPr lang="es-CO" sz="3600" dirty="0" smtClean="0"/>
              <a:t>   374 cursos</a:t>
            </a:r>
          </a:p>
          <a:p>
            <a:pPr>
              <a:lnSpc>
                <a:spcPct val="150000"/>
              </a:lnSpc>
            </a:pPr>
            <a:r>
              <a:rPr lang="es-CO" sz="3600" dirty="0" err="1" smtClean="0"/>
              <a:t>Udacity</a:t>
            </a:r>
            <a:r>
              <a:rPr lang="es-CO" sz="3600" dirty="0" smtClean="0"/>
              <a:t>       25 cursos</a:t>
            </a:r>
          </a:p>
          <a:p>
            <a:pPr>
              <a:lnSpc>
                <a:spcPct val="150000"/>
              </a:lnSpc>
            </a:pPr>
            <a:r>
              <a:rPr lang="es-CO" sz="3600" dirty="0" err="1" smtClean="0"/>
              <a:t>edX</a:t>
            </a:r>
            <a:r>
              <a:rPr lang="es-CO" sz="3600" dirty="0" smtClean="0"/>
              <a:t>             51 cursos</a:t>
            </a:r>
          </a:p>
          <a:p>
            <a:pPr>
              <a:lnSpc>
                <a:spcPct val="150000"/>
              </a:lnSpc>
            </a:pPr>
            <a:r>
              <a:rPr lang="es-CO" sz="3600" dirty="0" err="1" smtClean="0"/>
              <a:t>MiriadaX</a:t>
            </a:r>
            <a:r>
              <a:rPr lang="es-CO" sz="3600" dirty="0" smtClean="0"/>
              <a:t>     58 cursos</a:t>
            </a:r>
            <a:endParaRPr lang="es-CO"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67328" y="228600"/>
            <a:ext cx="4468310" cy="990600"/>
          </a:xfrm>
        </p:spPr>
        <p:txBody>
          <a:bodyPr/>
          <a:lstStyle/>
          <a:p>
            <a:r>
              <a:rPr lang="es-CO" dirty="0" smtClean="0"/>
              <a:t>COURSERA.COM</a:t>
            </a:r>
            <a:endParaRPr lang="es-CO" dirty="0"/>
          </a:p>
        </p:txBody>
      </p:sp>
      <p:pic>
        <p:nvPicPr>
          <p:cNvPr id="1027" name="Picture 3" descr="C:\Users\14934246\Pictures\COURSERA 2.png"/>
          <p:cNvPicPr>
            <a:picLocks noGrp="1" noChangeAspect="1" noChangeArrowheads="1"/>
          </p:cNvPicPr>
          <p:nvPr>
            <p:ph sz="quarter" idx="1"/>
          </p:nvPr>
        </p:nvPicPr>
        <p:blipFill>
          <a:blip r:embed="rId2"/>
          <a:stretch>
            <a:fillRect/>
          </a:stretch>
        </p:blipFill>
        <p:spPr bwMode="auto">
          <a:xfrm>
            <a:off x="1622378" y="1548444"/>
            <a:ext cx="5801914" cy="5257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192" y="228600"/>
            <a:ext cx="7177005" cy="990600"/>
          </a:xfrm>
        </p:spPr>
        <p:txBody>
          <a:bodyPr/>
          <a:lstStyle/>
          <a:p>
            <a:r>
              <a:rPr lang="es-CO" dirty="0" smtClean="0"/>
              <a:t>Los fundadores de COURSERA</a:t>
            </a:r>
            <a:endParaRPr lang="es-CO" dirty="0"/>
          </a:p>
        </p:txBody>
      </p:sp>
      <p:pic>
        <p:nvPicPr>
          <p:cNvPr id="9218" name="Picture 2"/>
          <p:cNvPicPr>
            <a:picLocks noGrp="1" noChangeAspect="1" noChangeArrowheads="1"/>
          </p:cNvPicPr>
          <p:nvPr>
            <p:ph sz="quarter" idx="1"/>
          </p:nvPr>
        </p:nvPicPr>
        <p:blipFill>
          <a:blip r:embed="rId2"/>
          <a:srcRect/>
          <a:stretch>
            <a:fillRect/>
          </a:stretch>
        </p:blipFill>
        <p:spPr bwMode="auto">
          <a:xfrm>
            <a:off x="1988119" y="1544128"/>
            <a:ext cx="4943475" cy="3600450"/>
          </a:xfrm>
          <a:prstGeom prst="rect">
            <a:avLst/>
          </a:prstGeom>
          <a:noFill/>
          <a:ln w="9525">
            <a:noFill/>
            <a:miter lim="800000"/>
            <a:headEnd/>
            <a:tailEnd/>
          </a:ln>
        </p:spPr>
      </p:pic>
      <p:sp>
        <p:nvSpPr>
          <p:cNvPr id="5" name="4 Rectángulo"/>
          <p:cNvSpPr/>
          <p:nvPr/>
        </p:nvSpPr>
        <p:spPr>
          <a:xfrm>
            <a:off x="1535521" y="5443918"/>
            <a:ext cx="5960840" cy="830997"/>
          </a:xfrm>
          <a:prstGeom prst="rect">
            <a:avLst/>
          </a:prstGeom>
        </p:spPr>
        <p:txBody>
          <a:bodyPr wrap="square">
            <a:spAutoFit/>
          </a:bodyPr>
          <a:lstStyle/>
          <a:p>
            <a:pPr algn="ctr"/>
            <a:r>
              <a:rPr lang="en-US" sz="2400" b="1" dirty="0" err="1" smtClean="0"/>
              <a:t>Profesores</a:t>
            </a:r>
            <a:r>
              <a:rPr lang="en-US" sz="2400" b="1" dirty="0" smtClean="0"/>
              <a:t> de la Universidad de Stanford Andrew Ng y Daphne </a:t>
            </a:r>
            <a:r>
              <a:rPr lang="en-US" sz="2400" b="1" dirty="0" err="1" smtClean="0"/>
              <a:t>Koller</a:t>
            </a:r>
            <a:endParaRPr lang="es-CO"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104330" y="228600"/>
            <a:ext cx="7133873" cy="990600"/>
          </a:xfrm>
        </p:spPr>
        <p:txBody>
          <a:bodyPr>
            <a:normAutofit/>
          </a:bodyPr>
          <a:lstStyle/>
          <a:p>
            <a:pPr>
              <a:defRPr/>
            </a:pPr>
            <a:r>
              <a:rPr lang="es-CO" dirty="0" smtClean="0"/>
              <a:t>Los fundadores de COURSERA</a:t>
            </a:r>
            <a:endParaRPr lang="en-US" dirty="0">
              <a:latin typeface="Trebuchet MS" charset="0"/>
              <a:sym typeface="Trebuchet MS" charset="0"/>
            </a:endParaRPr>
          </a:p>
        </p:txBody>
      </p:sp>
      <p:sp>
        <p:nvSpPr>
          <p:cNvPr id="31746" name="Rectangle 2"/>
          <p:cNvSpPr>
            <a:spLocks noGrp="1" noChangeArrowheads="1"/>
          </p:cNvSpPr>
          <p:nvPr>
            <p:ph sz="quarter" idx="1"/>
          </p:nvPr>
        </p:nvSpPr>
        <p:spPr>
          <a:xfrm>
            <a:off x="665779" y="1552755"/>
            <a:ext cx="7679531" cy="5158596"/>
          </a:xfrm>
        </p:spPr>
        <p:txBody>
          <a:bodyPr>
            <a:normAutofit fontScale="92500" lnSpcReduction="20000"/>
          </a:bodyPr>
          <a:lstStyle/>
          <a:p>
            <a:pPr>
              <a:buNone/>
            </a:pPr>
            <a:r>
              <a:rPr lang="en-US" sz="2800" b="1" dirty="0" smtClean="0"/>
              <a:t>D</a:t>
            </a:r>
            <a:r>
              <a:rPr lang="en-US" sz="3300" b="1" dirty="0" smtClean="0"/>
              <a:t>aphne </a:t>
            </a:r>
            <a:r>
              <a:rPr lang="en-US" sz="3300" b="1" dirty="0" err="1" smtClean="0"/>
              <a:t>Koller</a:t>
            </a:r>
            <a:r>
              <a:rPr lang="en-US" sz="3300" b="1" dirty="0" smtClean="0"/>
              <a:t>. </a:t>
            </a:r>
            <a:r>
              <a:rPr lang="en-US" sz="3000" dirty="0" err="1" smtClean="0"/>
              <a:t>Profesora</a:t>
            </a:r>
            <a:r>
              <a:rPr lang="en-US" sz="3000" dirty="0" smtClean="0"/>
              <a:t> del </a:t>
            </a:r>
            <a:r>
              <a:rPr lang="en-US" sz="3000" dirty="0" err="1" smtClean="0"/>
              <a:t>Departmento</a:t>
            </a:r>
            <a:r>
              <a:rPr lang="en-US" sz="3000" dirty="0" smtClean="0"/>
              <a:t> de </a:t>
            </a:r>
            <a:r>
              <a:rPr lang="en-US" sz="3000" dirty="0" err="1" smtClean="0"/>
              <a:t>Ciencias</a:t>
            </a:r>
            <a:r>
              <a:rPr lang="en-US" sz="3000" dirty="0" smtClean="0"/>
              <a:t> de </a:t>
            </a:r>
            <a:r>
              <a:rPr lang="en-US" sz="3000" dirty="0" err="1" smtClean="0"/>
              <a:t>Cómputo</a:t>
            </a:r>
            <a:r>
              <a:rPr lang="en-US" sz="3000" dirty="0" smtClean="0"/>
              <a:t> en la Universidad de Stanford. Su principal </a:t>
            </a:r>
            <a:r>
              <a:rPr lang="en-US" sz="3000" dirty="0" err="1" smtClean="0"/>
              <a:t>interés</a:t>
            </a:r>
            <a:r>
              <a:rPr lang="en-US" sz="3000" dirty="0" smtClean="0"/>
              <a:t> en </a:t>
            </a:r>
            <a:r>
              <a:rPr lang="en-US" sz="3000" dirty="0" err="1" smtClean="0"/>
              <a:t>Investigación</a:t>
            </a:r>
            <a:r>
              <a:rPr lang="en-US" sz="3000" dirty="0" smtClean="0"/>
              <a:t> </a:t>
            </a:r>
            <a:r>
              <a:rPr lang="en-US" sz="3000" dirty="0" err="1" smtClean="0"/>
              <a:t>está</a:t>
            </a:r>
            <a:r>
              <a:rPr lang="en-US" sz="3000" dirty="0" smtClean="0"/>
              <a:t> en el </a:t>
            </a:r>
            <a:r>
              <a:rPr lang="en-US" sz="3000" dirty="0" err="1" smtClean="0"/>
              <a:t>desarrollo</a:t>
            </a:r>
            <a:r>
              <a:rPr lang="en-US" sz="3000" dirty="0" smtClean="0"/>
              <a:t> y el </a:t>
            </a:r>
            <a:r>
              <a:rPr lang="en-US" sz="3000" dirty="0" err="1" smtClean="0"/>
              <a:t>uso</a:t>
            </a:r>
            <a:r>
              <a:rPr lang="en-US" sz="3000" dirty="0" smtClean="0"/>
              <a:t> del </a:t>
            </a:r>
            <a:r>
              <a:rPr lang="en-US" sz="3000" dirty="0" err="1" smtClean="0"/>
              <a:t>aprendizaje</a:t>
            </a:r>
            <a:r>
              <a:rPr lang="en-US" sz="3000" dirty="0" smtClean="0"/>
              <a:t> de </a:t>
            </a:r>
            <a:r>
              <a:rPr lang="en-US" sz="3000" dirty="0" err="1" smtClean="0"/>
              <a:t>máquinas</a:t>
            </a:r>
            <a:r>
              <a:rPr lang="en-US" sz="3000" dirty="0" smtClean="0"/>
              <a:t> y de </a:t>
            </a:r>
            <a:r>
              <a:rPr lang="en-US" sz="3000" dirty="0" err="1" smtClean="0"/>
              <a:t>métodos</a:t>
            </a:r>
            <a:r>
              <a:rPr lang="en-US" sz="3000" dirty="0" smtClean="0"/>
              <a:t> </a:t>
            </a:r>
            <a:r>
              <a:rPr lang="en-US" sz="3000" dirty="0" err="1" smtClean="0"/>
              <a:t>probablilísticos</a:t>
            </a:r>
            <a:r>
              <a:rPr lang="en-US" sz="3000" dirty="0" smtClean="0"/>
              <a:t> </a:t>
            </a:r>
            <a:r>
              <a:rPr lang="en-US" sz="3000" dirty="0" err="1" smtClean="0"/>
              <a:t>para</a:t>
            </a:r>
            <a:r>
              <a:rPr lang="en-US" sz="3000" dirty="0" smtClean="0"/>
              <a:t> </a:t>
            </a:r>
            <a:r>
              <a:rPr lang="en-US" sz="3000" dirty="0" err="1" smtClean="0"/>
              <a:t>modelar</a:t>
            </a:r>
            <a:r>
              <a:rPr lang="en-US" sz="3000" dirty="0" smtClean="0"/>
              <a:t> </a:t>
            </a:r>
            <a:r>
              <a:rPr lang="en-US" sz="3000" dirty="0" err="1" smtClean="0"/>
              <a:t>ya</a:t>
            </a:r>
            <a:r>
              <a:rPr lang="en-US" sz="3000" dirty="0" smtClean="0"/>
              <a:t> </a:t>
            </a:r>
            <a:r>
              <a:rPr lang="en-US" sz="3000" dirty="0" err="1" smtClean="0"/>
              <a:t>analizar</a:t>
            </a:r>
            <a:r>
              <a:rPr lang="en-US" sz="3000" dirty="0" smtClean="0"/>
              <a:t> </a:t>
            </a:r>
            <a:r>
              <a:rPr lang="en-US" sz="3000" dirty="0" err="1" smtClean="0"/>
              <a:t>dominios</a:t>
            </a:r>
            <a:r>
              <a:rPr lang="en-US" sz="3000" dirty="0" smtClean="0"/>
              <a:t> </a:t>
            </a:r>
            <a:r>
              <a:rPr lang="en-US" sz="3000" dirty="0" err="1" smtClean="0"/>
              <a:t>complejos</a:t>
            </a:r>
            <a:r>
              <a:rPr lang="en-US" sz="3000" dirty="0" smtClean="0"/>
              <a:t>. </a:t>
            </a:r>
          </a:p>
          <a:p>
            <a:pPr>
              <a:buNone/>
            </a:pPr>
            <a:r>
              <a:rPr lang="en-US" sz="1800" b="1" dirty="0" smtClean="0"/>
              <a:t> </a:t>
            </a:r>
            <a:r>
              <a:rPr lang="en-US" sz="2800" b="1" dirty="0" smtClean="0"/>
              <a:t>Andrew Ng. </a:t>
            </a:r>
            <a:r>
              <a:rPr lang="en-US" sz="3000" dirty="0" err="1" smtClean="0"/>
              <a:t>Profesor</a:t>
            </a:r>
            <a:r>
              <a:rPr lang="en-US" sz="3000" dirty="0" smtClean="0"/>
              <a:t> </a:t>
            </a:r>
            <a:r>
              <a:rPr lang="en-US" sz="3000" dirty="0" err="1" smtClean="0"/>
              <a:t>Asociado</a:t>
            </a:r>
            <a:r>
              <a:rPr lang="en-US" sz="3000" dirty="0" smtClean="0"/>
              <a:t> de </a:t>
            </a:r>
            <a:r>
              <a:rPr lang="en-US" sz="3000" dirty="0" err="1" smtClean="0"/>
              <a:t>Ciencias</a:t>
            </a:r>
            <a:r>
              <a:rPr lang="en-US" sz="3000" dirty="0" smtClean="0"/>
              <a:t> de </a:t>
            </a:r>
            <a:r>
              <a:rPr lang="en-US" sz="3000" dirty="0" err="1" smtClean="0"/>
              <a:t>Cómputo</a:t>
            </a:r>
            <a:r>
              <a:rPr lang="en-US" sz="3000" dirty="0" smtClean="0"/>
              <a:t> en la Universidad de Stanford. Es </a:t>
            </a:r>
            <a:r>
              <a:rPr lang="en-US" sz="3000" dirty="0" err="1" smtClean="0"/>
              <a:t>también</a:t>
            </a:r>
            <a:r>
              <a:rPr lang="en-US" sz="3000" dirty="0" smtClean="0"/>
              <a:t> Director del </a:t>
            </a:r>
            <a:r>
              <a:rPr lang="en-US" sz="3000" dirty="0" err="1" smtClean="0"/>
              <a:t>Laboratorio</a:t>
            </a:r>
            <a:r>
              <a:rPr lang="en-US" sz="3000" dirty="0" smtClean="0"/>
              <a:t> de </a:t>
            </a:r>
            <a:r>
              <a:rPr lang="en-US" sz="3000" dirty="0" err="1" smtClean="0"/>
              <a:t>Inteligencia</a:t>
            </a:r>
            <a:r>
              <a:rPr lang="en-US" sz="3000" dirty="0" smtClean="0"/>
              <a:t> Artificial en Stanford. Ng </a:t>
            </a:r>
            <a:r>
              <a:rPr lang="en-US" sz="3000" dirty="0" err="1" smtClean="0"/>
              <a:t>también</a:t>
            </a:r>
            <a:r>
              <a:rPr lang="en-US" sz="3000" dirty="0" smtClean="0"/>
              <a:t> </a:t>
            </a:r>
            <a:r>
              <a:rPr lang="en-US" sz="3000" dirty="0" err="1" smtClean="0"/>
              <a:t>trabaja</a:t>
            </a:r>
            <a:r>
              <a:rPr lang="en-US" sz="3000" dirty="0" smtClean="0"/>
              <a:t> en </a:t>
            </a:r>
            <a:r>
              <a:rPr lang="en-US" sz="3000" dirty="0" err="1" smtClean="0"/>
              <a:t>aprendizaje</a:t>
            </a:r>
            <a:r>
              <a:rPr lang="en-US" sz="3000" dirty="0" smtClean="0"/>
              <a:t> de </a:t>
            </a:r>
            <a:r>
              <a:rPr lang="en-US" sz="3000" dirty="0" err="1" smtClean="0"/>
              <a:t>máquinas</a:t>
            </a:r>
            <a:r>
              <a:rPr lang="en-US" sz="3000" dirty="0" smtClean="0"/>
              <a:t>, </a:t>
            </a:r>
            <a:r>
              <a:rPr lang="en-US" sz="3000" dirty="0" err="1" smtClean="0"/>
              <a:t>específicamente</a:t>
            </a:r>
            <a:r>
              <a:rPr lang="en-US" sz="3000" dirty="0" smtClean="0"/>
              <a:t> en la </a:t>
            </a:r>
            <a:r>
              <a:rPr lang="en-US" sz="3000" dirty="0" err="1" smtClean="0"/>
              <a:t>construcción</a:t>
            </a:r>
            <a:r>
              <a:rPr lang="en-US" sz="3000" dirty="0" smtClean="0"/>
              <a:t> de </a:t>
            </a:r>
            <a:r>
              <a:rPr lang="en-US" sz="3000" dirty="0" err="1" smtClean="0"/>
              <a:t>sistemas</a:t>
            </a:r>
            <a:r>
              <a:rPr lang="en-US" sz="3000" dirty="0" smtClean="0"/>
              <a:t> de </a:t>
            </a:r>
            <a:r>
              <a:rPr lang="en-US" sz="3000" dirty="0" err="1" smtClean="0"/>
              <a:t>Inteligencia</a:t>
            </a:r>
            <a:r>
              <a:rPr lang="en-US" sz="3000" dirty="0" smtClean="0"/>
              <a:t> Artificial </a:t>
            </a:r>
            <a:r>
              <a:rPr lang="en-US" sz="3000" dirty="0" err="1" smtClean="0"/>
              <a:t>mediante</a:t>
            </a:r>
            <a:r>
              <a:rPr lang="en-US" sz="3000" dirty="0" smtClean="0"/>
              <a:t> </a:t>
            </a:r>
            <a:r>
              <a:rPr lang="en-US" sz="3000" dirty="0" err="1" smtClean="0"/>
              <a:t>simulaciones</a:t>
            </a:r>
            <a:r>
              <a:rPr lang="en-US" sz="3000" dirty="0" smtClean="0"/>
              <a:t> del </a:t>
            </a:r>
            <a:r>
              <a:rPr lang="en-US" sz="3000" dirty="0" err="1" smtClean="0"/>
              <a:t>cerebro</a:t>
            </a:r>
            <a:r>
              <a:rPr lang="en-US" sz="3000" dirty="0" smtClean="0"/>
              <a:t> a </a:t>
            </a:r>
            <a:r>
              <a:rPr lang="en-US" sz="3000" dirty="0" err="1" smtClean="0"/>
              <a:t>gran</a:t>
            </a:r>
            <a:r>
              <a:rPr lang="en-US" sz="3000" dirty="0" smtClean="0"/>
              <a:t> </a:t>
            </a:r>
            <a:r>
              <a:rPr lang="en-US" sz="3000" dirty="0" err="1" smtClean="0"/>
              <a:t>escala</a:t>
            </a:r>
            <a:r>
              <a:rPr lang="en-US" sz="3000" dirty="0" smtClean="0"/>
              <a:t>.</a:t>
            </a:r>
          </a:p>
        </p:txBody>
      </p:sp>
    </p:spTree>
    <p:extLst>
      <p:ext uri="{BB962C8B-B14F-4D97-AF65-F5344CB8AC3E}">
        <p14:creationId xmlns:p14="http://schemas.microsoft.com/office/powerpoint/2010/main" xmlns="" val="866854129"/>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370781" y="153874"/>
            <a:ext cx="4513098" cy="1143000"/>
          </a:xfrm>
        </p:spPr>
        <p:txBody>
          <a:bodyPr>
            <a:normAutofit/>
          </a:bodyPr>
          <a:lstStyle/>
          <a:p>
            <a:pPr eaLnBrk="1" hangingPunct="1">
              <a:defRPr/>
            </a:pPr>
            <a:r>
              <a:rPr lang="en-US" dirty="0" err="1" smtClean="0">
                <a:latin typeface="Trebuchet MS" charset="0"/>
                <a:cs typeface="Trebuchet MS" charset="0"/>
                <a:sym typeface="Trebuchet MS" charset="0"/>
              </a:rPr>
              <a:t>Sobre</a:t>
            </a:r>
            <a:r>
              <a:rPr lang="en-US" dirty="0" smtClean="0">
                <a:latin typeface="Trebuchet MS" charset="0"/>
                <a:cs typeface="Trebuchet MS" charset="0"/>
                <a:sym typeface="Trebuchet MS" charset="0"/>
              </a:rPr>
              <a:t> COURSERA</a:t>
            </a:r>
            <a:endParaRPr lang="en-US" dirty="0">
              <a:latin typeface="Trebuchet MS" charset="0"/>
              <a:sym typeface="Trebuchet MS" charset="0"/>
            </a:endParaRPr>
          </a:p>
        </p:txBody>
      </p:sp>
      <p:sp>
        <p:nvSpPr>
          <p:cNvPr id="31746" name="Rectangle 2"/>
          <p:cNvSpPr>
            <a:spLocks noGrp="1" noChangeArrowheads="1"/>
          </p:cNvSpPr>
          <p:nvPr>
            <p:ph sz="quarter" idx="1"/>
          </p:nvPr>
        </p:nvSpPr>
        <p:spPr>
          <a:xfrm>
            <a:off x="4970298" y="1483746"/>
            <a:ext cx="3828623" cy="5072331"/>
          </a:xfrm>
        </p:spPr>
        <p:txBody>
          <a:bodyPr>
            <a:noAutofit/>
          </a:bodyPr>
          <a:lstStyle/>
          <a:p>
            <a:pPr>
              <a:buNone/>
            </a:pPr>
            <a:r>
              <a:rPr lang="es-CO" sz="2000" b="1" dirty="0" smtClean="0"/>
              <a:t>Consejo Consultivo</a:t>
            </a:r>
          </a:p>
          <a:p>
            <a:r>
              <a:rPr lang="es-CO" sz="1200" b="1" dirty="0" smtClean="0"/>
              <a:t>Patrick </a:t>
            </a:r>
            <a:r>
              <a:rPr lang="es-CO" sz="1200" b="1" dirty="0" err="1" smtClean="0"/>
              <a:t>Aebischer</a:t>
            </a:r>
            <a:endParaRPr lang="es-CO" sz="1200" b="1" dirty="0" smtClean="0"/>
          </a:p>
          <a:p>
            <a:pPr>
              <a:buNone/>
            </a:pPr>
            <a:r>
              <a:rPr lang="es-CO" sz="1200" dirty="0" smtClean="0"/>
              <a:t>        </a:t>
            </a:r>
            <a:r>
              <a:rPr lang="es-CO" sz="1200" dirty="0" err="1" smtClean="0"/>
              <a:t>President</a:t>
            </a:r>
            <a:r>
              <a:rPr lang="es-CO" sz="1200" dirty="0" smtClean="0"/>
              <a:t>, </a:t>
            </a:r>
            <a:r>
              <a:rPr lang="es-CO" sz="1200" dirty="0" err="1" smtClean="0"/>
              <a:t>Ecole</a:t>
            </a:r>
            <a:r>
              <a:rPr lang="es-CO" sz="1200" dirty="0" smtClean="0"/>
              <a:t> </a:t>
            </a:r>
            <a:r>
              <a:rPr lang="es-CO" sz="1200" dirty="0" err="1" smtClean="0"/>
              <a:t>Polytechnique</a:t>
            </a:r>
            <a:r>
              <a:rPr lang="es-CO" sz="1200" dirty="0" smtClean="0"/>
              <a:t> </a:t>
            </a:r>
            <a:r>
              <a:rPr lang="es-CO" sz="1200" dirty="0" err="1" smtClean="0"/>
              <a:t>Federale</a:t>
            </a:r>
            <a:r>
              <a:rPr lang="es-CO" sz="1200" dirty="0" smtClean="0"/>
              <a:t> de </a:t>
            </a:r>
            <a:r>
              <a:rPr lang="es-CO" sz="1200" dirty="0" err="1" smtClean="0"/>
              <a:t>Lausanne</a:t>
            </a:r>
            <a:endParaRPr lang="es-CO" sz="1200" dirty="0" smtClean="0"/>
          </a:p>
          <a:p>
            <a:r>
              <a:rPr lang="es-CO" sz="1200" b="1" dirty="0" smtClean="0"/>
              <a:t>Rafael </a:t>
            </a:r>
            <a:r>
              <a:rPr lang="es-CO" sz="1200" b="1" dirty="0" err="1" smtClean="0"/>
              <a:t>Bras</a:t>
            </a:r>
            <a:endParaRPr lang="es-CO" sz="1200" b="1" dirty="0" smtClean="0"/>
          </a:p>
          <a:p>
            <a:pPr>
              <a:buNone/>
            </a:pPr>
            <a:r>
              <a:rPr lang="es-CO" sz="1200" dirty="0" smtClean="0"/>
              <a:t>        </a:t>
            </a:r>
            <a:r>
              <a:rPr lang="es-CO" sz="1200" dirty="0" err="1" smtClean="0"/>
              <a:t>Provost</a:t>
            </a:r>
            <a:r>
              <a:rPr lang="es-CO" sz="1200" dirty="0" smtClean="0"/>
              <a:t> ,</a:t>
            </a:r>
            <a:r>
              <a:rPr lang="es-CO" sz="1200" b="1" dirty="0" smtClean="0"/>
              <a:t> </a:t>
            </a:r>
            <a:r>
              <a:rPr lang="es-CO" sz="1200" dirty="0" smtClean="0"/>
              <a:t>Georgia </a:t>
            </a:r>
            <a:r>
              <a:rPr lang="es-CO" sz="1200" dirty="0" err="1" smtClean="0"/>
              <a:t>Institute</a:t>
            </a:r>
            <a:r>
              <a:rPr lang="es-CO" sz="1200" dirty="0" smtClean="0"/>
              <a:t> of </a:t>
            </a:r>
            <a:r>
              <a:rPr lang="es-CO" sz="1200" dirty="0" err="1" smtClean="0"/>
              <a:t>Technology</a:t>
            </a:r>
            <a:endParaRPr lang="es-CO" sz="1200" dirty="0" smtClean="0"/>
          </a:p>
          <a:p>
            <a:r>
              <a:rPr lang="es-CO" sz="1200" b="1" dirty="0" smtClean="0"/>
              <a:t>Christopher </a:t>
            </a:r>
            <a:r>
              <a:rPr lang="es-CO" sz="1200" b="1" dirty="0" err="1" smtClean="0"/>
              <a:t>Eisgruber</a:t>
            </a:r>
            <a:endParaRPr lang="es-CO" sz="1200" b="1" dirty="0" smtClean="0"/>
          </a:p>
          <a:p>
            <a:pPr>
              <a:buNone/>
            </a:pPr>
            <a:r>
              <a:rPr lang="es-CO" sz="1200" dirty="0" smtClean="0"/>
              <a:t>        </a:t>
            </a:r>
            <a:r>
              <a:rPr lang="es-CO" sz="1200" dirty="0" err="1" smtClean="0"/>
              <a:t>Provost</a:t>
            </a:r>
            <a:r>
              <a:rPr lang="es-CO" sz="1200" dirty="0" smtClean="0"/>
              <a:t>, Princeton </a:t>
            </a:r>
            <a:r>
              <a:rPr lang="es-CO" sz="1200" dirty="0" err="1" smtClean="0"/>
              <a:t>University</a:t>
            </a:r>
            <a:endParaRPr lang="es-CO" sz="1200" dirty="0" smtClean="0"/>
          </a:p>
          <a:p>
            <a:r>
              <a:rPr lang="es-CO" sz="1200" b="1" dirty="0" smtClean="0"/>
              <a:t>John </a:t>
            </a:r>
            <a:r>
              <a:rPr lang="es-CO" sz="1200" b="1" dirty="0" err="1" smtClean="0"/>
              <a:t>Etchemendy</a:t>
            </a:r>
            <a:endParaRPr lang="es-CO" sz="1200" b="1" dirty="0" smtClean="0"/>
          </a:p>
          <a:p>
            <a:pPr>
              <a:buNone/>
            </a:pPr>
            <a:r>
              <a:rPr lang="es-CO" sz="1200" dirty="0" smtClean="0"/>
              <a:t>        </a:t>
            </a:r>
            <a:r>
              <a:rPr lang="es-CO" sz="1200" dirty="0" err="1" smtClean="0"/>
              <a:t>Provost</a:t>
            </a:r>
            <a:r>
              <a:rPr lang="es-CO" sz="1200" dirty="0" smtClean="0"/>
              <a:t>, </a:t>
            </a:r>
            <a:r>
              <a:rPr lang="es-CO" sz="1200" dirty="0" err="1" smtClean="0"/>
              <a:t>Stanford</a:t>
            </a:r>
            <a:r>
              <a:rPr lang="es-CO" sz="1200" dirty="0" smtClean="0"/>
              <a:t> </a:t>
            </a:r>
            <a:r>
              <a:rPr lang="es-CO" sz="1200" dirty="0" err="1" smtClean="0"/>
              <a:t>University</a:t>
            </a:r>
            <a:endParaRPr lang="es-CO" sz="1200" dirty="0" smtClean="0"/>
          </a:p>
          <a:p>
            <a:r>
              <a:rPr lang="es-CO" sz="1200" b="1" dirty="0" smtClean="0"/>
              <a:t>Philip </a:t>
            </a:r>
            <a:r>
              <a:rPr lang="es-CO" sz="1200" b="1" dirty="0" err="1" smtClean="0"/>
              <a:t>Hanlon</a:t>
            </a:r>
            <a:endParaRPr lang="es-CO" sz="1200" b="1" dirty="0" smtClean="0"/>
          </a:p>
          <a:p>
            <a:pPr>
              <a:buNone/>
            </a:pPr>
            <a:r>
              <a:rPr lang="es-CO" sz="1200" dirty="0" smtClean="0"/>
              <a:t>        </a:t>
            </a:r>
            <a:r>
              <a:rPr lang="es-CO" sz="1200" dirty="0" err="1" smtClean="0"/>
              <a:t>Provost</a:t>
            </a:r>
            <a:r>
              <a:rPr lang="es-CO" sz="1200" dirty="0" smtClean="0"/>
              <a:t>, </a:t>
            </a:r>
            <a:r>
              <a:rPr lang="es-CO" sz="1200" dirty="0" err="1" smtClean="0"/>
              <a:t>University</a:t>
            </a:r>
            <a:r>
              <a:rPr lang="es-CO" sz="1200" dirty="0" smtClean="0"/>
              <a:t> of Michigan</a:t>
            </a:r>
          </a:p>
          <a:p>
            <a:r>
              <a:rPr lang="es-CO" sz="1200" b="1" dirty="0" smtClean="0"/>
              <a:t>Peter </a:t>
            </a:r>
            <a:r>
              <a:rPr lang="es-CO" sz="1200" b="1" dirty="0" err="1" smtClean="0"/>
              <a:t>Lange</a:t>
            </a:r>
            <a:endParaRPr lang="es-CO" sz="1200" b="1" dirty="0" smtClean="0"/>
          </a:p>
          <a:p>
            <a:pPr>
              <a:buNone/>
            </a:pPr>
            <a:r>
              <a:rPr lang="es-CO" sz="1200" dirty="0" smtClean="0"/>
              <a:t>        </a:t>
            </a:r>
            <a:r>
              <a:rPr lang="es-CO" sz="1200" dirty="0" err="1" smtClean="0"/>
              <a:t>Provost</a:t>
            </a:r>
            <a:r>
              <a:rPr lang="es-CO" sz="1200" dirty="0" smtClean="0"/>
              <a:t>, </a:t>
            </a:r>
            <a:r>
              <a:rPr lang="es-CO" sz="1200" dirty="0" err="1" smtClean="0"/>
              <a:t>Duke</a:t>
            </a:r>
            <a:r>
              <a:rPr lang="es-CO" sz="1200" dirty="0" smtClean="0"/>
              <a:t> </a:t>
            </a:r>
            <a:r>
              <a:rPr lang="es-CO" sz="1200" dirty="0" err="1" smtClean="0"/>
              <a:t>University</a:t>
            </a:r>
            <a:endParaRPr lang="es-CO" sz="1200" dirty="0" smtClean="0"/>
          </a:p>
          <a:p>
            <a:r>
              <a:rPr lang="es-CO" sz="1200" b="1" dirty="0" err="1" smtClean="0"/>
              <a:t>Vincent</a:t>
            </a:r>
            <a:r>
              <a:rPr lang="es-CO" sz="1200" b="1" dirty="0" smtClean="0"/>
              <a:t> Price</a:t>
            </a:r>
          </a:p>
          <a:p>
            <a:pPr>
              <a:buNone/>
            </a:pPr>
            <a:r>
              <a:rPr lang="es-CO" sz="1200" dirty="0" smtClean="0"/>
              <a:t>        </a:t>
            </a:r>
            <a:r>
              <a:rPr lang="es-CO" sz="1200" dirty="0" err="1" smtClean="0"/>
              <a:t>Provost</a:t>
            </a:r>
            <a:r>
              <a:rPr lang="es-CO" sz="1200" dirty="0" smtClean="0"/>
              <a:t>, </a:t>
            </a:r>
            <a:r>
              <a:rPr lang="es-CO" sz="1200" dirty="0" err="1" smtClean="0"/>
              <a:t>University</a:t>
            </a:r>
            <a:r>
              <a:rPr lang="es-CO" sz="1200" dirty="0" smtClean="0"/>
              <a:t> of Pennsylvania</a:t>
            </a:r>
          </a:p>
          <a:p>
            <a:r>
              <a:rPr lang="es-CO" sz="1200" b="1" dirty="0" smtClean="0"/>
              <a:t>Margaret </a:t>
            </a:r>
            <a:r>
              <a:rPr lang="es-CO" sz="1200" b="1" dirty="0" err="1" smtClean="0"/>
              <a:t>Sheil</a:t>
            </a:r>
            <a:endParaRPr lang="es-CO" sz="1200" b="1" dirty="0" smtClean="0"/>
          </a:p>
          <a:p>
            <a:pPr>
              <a:buNone/>
            </a:pPr>
            <a:r>
              <a:rPr lang="es-CO" sz="1200" dirty="0" smtClean="0"/>
              <a:t>        </a:t>
            </a:r>
            <a:r>
              <a:rPr lang="es-CO" sz="1200" dirty="0" err="1" smtClean="0"/>
              <a:t>Provost</a:t>
            </a:r>
            <a:r>
              <a:rPr lang="es-CO" sz="1200" dirty="0" smtClean="0"/>
              <a:t>, </a:t>
            </a:r>
            <a:r>
              <a:rPr lang="es-CO" sz="1200" dirty="0" err="1" smtClean="0"/>
              <a:t>University</a:t>
            </a:r>
            <a:r>
              <a:rPr lang="es-CO" sz="1200" dirty="0" smtClean="0"/>
              <a:t> of Melbourne</a:t>
            </a:r>
          </a:p>
          <a:p>
            <a:r>
              <a:rPr lang="es-CO" sz="1200" b="1" dirty="0" smtClean="0"/>
              <a:t>Phyllis </a:t>
            </a:r>
            <a:r>
              <a:rPr lang="es-CO" sz="1200" b="1" dirty="0" err="1" smtClean="0"/>
              <a:t>Wise</a:t>
            </a:r>
            <a:endParaRPr lang="es-CO" sz="1200" b="1" dirty="0" smtClean="0"/>
          </a:p>
          <a:p>
            <a:pPr>
              <a:buNone/>
            </a:pPr>
            <a:r>
              <a:rPr lang="es-CO" sz="1200" dirty="0" smtClean="0"/>
              <a:t>        </a:t>
            </a:r>
            <a:r>
              <a:rPr lang="es-CO" sz="1200" dirty="0" err="1" smtClean="0"/>
              <a:t>Chancellor</a:t>
            </a:r>
            <a:r>
              <a:rPr lang="es-CO" sz="1200" dirty="0" smtClean="0"/>
              <a:t>, </a:t>
            </a:r>
            <a:r>
              <a:rPr lang="es-CO" sz="1200" dirty="0" err="1" smtClean="0"/>
              <a:t>University</a:t>
            </a:r>
            <a:r>
              <a:rPr lang="es-CO" sz="1200" dirty="0" smtClean="0"/>
              <a:t> of Illinois at Urbana Champaign</a:t>
            </a:r>
          </a:p>
          <a:p>
            <a:pPr>
              <a:buNone/>
            </a:pPr>
            <a:endParaRPr lang="en-US" sz="1200" dirty="0" smtClean="0"/>
          </a:p>
        </p:txBody>
      </p:sp>
      <p:sp>
        <p:nvSpPr>
          <p:cNvPr id="6" name="5 Rectángulo"/>
          <p:cNvSpPr/>
          <p:nvPr/>
        </p:nvSpPr>
        <p:spPr>
          <a:xfrm>
            <a:off x="319170" y="1374508"/>
            <a:ext cx="3942271" cy="5509200"/>
          </a:xfrm>
          <a:prstGeom prst="rect">
            <a:avLst/>
          </a:prstGeom>
        </p:spPr>
        <p:txBody>
          <a:bodyPr wrap="square">
            <a:spAutoFit/>
          </a:bodyPr>
          <a:lstStyle/>
          <a:p>
            <a:pPr>
              <a:buNone/>
            </a:pPr>
            <a:r>
              <a:rPr lang="en-US" sz="2800" b="1" dirty="0" err="1" smtClean="0"/>
              <a:t>Financiadores</a:t>
            </a:r>
            <a:endParaRPr lang="en-US" sz="2800" b="1" dirty="0" smtClean="0"/>
          </a:p>
          <a:p>
            <a:pPr>
              <a:buNone/>
            </a:pPr>
            <a:r>
              <a:rPr lang="en-US" b="1" dirty="0" smtClean="0"/>
              <a:t>       John </a:t>
            </a:r>
            <a:r>
              <a:rPr lang="en-US" b="1" dirty="0" err="1" smtClean="0"/>
              <a:t>Doerr</a:t>
            </a:r>
            <a:r>
              <a:rPr lang="en-US" b="1" dirty="0" smtClean="0"/>
              <a:t>. </a:t>
            </a:r>
            <a:r>
              <a:rPr lang="en-US" dirty="0" smtClean="0"/>
              <a:t>Socio de </a:t>
            </a:r>
            <a:r>
              <a:rPr lang="en-US" dirty="0" err="1" smtClean="0"/>
              <a:t>Kleiner</a:t>
            </a:r>
            <a:r>
              <a:rPr lang="en-US" dirty="0" smtClean="0"/>
              <a:t> Perkins </a:t>
            </a:r>
            <a:r>
              <a:rPr lang="en-US" dirty="0" err="1" smtClean="0"/>
              <a:t>Caufield</a:t>
            </a:r>
            <a:r>
              <a:rPr lang="en-US" dirty="0" smtClean="0"/>
              <a:t> &amp; Byers. </a:t>
            </a:r>
            <a:r>
              <a:rPr lang="en-US" dirty="0" err="1" smtClean="0"/>
              <a:t>Él</a:t>
            </a:r>
            <a:r>
              <a:rPr lang="en-US" dirty="0" smtClean="0"/>
              <a:t> y </a:t>
            </a:r>
            <a:r>
              <a:rPr lang="en-US" dirty="0" err="1" smtClean="0"/>
              <a:t>sus</a:t>
            </a:r>
            <a:r>
              <a:rPr lang="en-US" dirty="0" smtClean="0"/>
              <a:t> </a:t>
            </a:r>
            <a:r>
              <a:rPr lang="en-US" dirty="0" err="1" smtClean="0"/>
              <a:t>socios</a:t>
            </a:r>
            <a:r>
              <a:rPr lang="en-US" dirty="0" smtClean="0"/>
              <a:t> </a:t>
            </a:r>
            <a:r>
              <a:rPr lang="en-US" dirty="0" err="1" smtClean="0"/>
              <a:t>han</a:t>
            </a:r>
            <a:r>
              <a:rPr lang="en-US" dirty="0" smtClean="0"/>
              <a:t> </a:t>
            </a:r>
            <a:r>
              <a:rPr lang="en-US" dirty="0" err="1" smtClean="0"/>
              <a:t>financiado</a:t>
            </a:r>
            <a:r>
              <a:rPr lang="en-US" dirty="0" smtClean="0"/>
              <a:t>, entre </a:t>
            </a:r>
            <a:r>
              <a:rPr lang="en-US" dirty="0" err="1" smtClean="0"/>
              <a:t>otros</a:t>
            </a:r>
            <a:r>
              <a:rPr lang="en-US" dirty="0" smtClean="0"/>
              <a:t>, a Larry Page, Sergey </a:t>
            </a:r>
            <a:r>
              <a:rPr lang="en-US" dirty="0" err="1" smtClean="0"/>
              <a:t>Brin</a:t>
            </a:r>
            <a:r>
              <a:rPr lang="en-US" dirty="0" smtClean="0"/>
              <a:t> y Eric Schmidt de Google; Jeff </a:t>
            </a:r>
            <a:r>
              <a:rPr lang="en-US" dirty="0" err="1" smtClean="0"/>
              <a:t>Bezos</a:t>
            </a:r>
            <a:r>
              <a:rPr lang="en-US" dirty="0" smtClean="0"/>
              <a:t> de Amazon.co; Scott Cook y Bill Campbell de Intuit.</a:t>
            </a:r>
          </a:p>
          <a:p>
            <a:pPr>
              <a:buNone/>
            </a:pPr>
            <a:r>
              <a:rPr lang="en-US" dirty="0" smtClean="0"/>
              <a:t>       </a:t>
            </a:r>
            <a:r>
              <a:rPr lang="en-US" b="1" dirty="0" smtClean="0"/>
              <a:t>Scott </a:t>
            </a:r>
            <a:r>
              <a:rPr lang="en-US" b="1" dirty="0" err="1" smtClean="0"/>
              <a:t>Sandell</a:t>
            </a:r>
            <a:r>
              <a:rPr lang="en-US" b="1" dirty="0" smtClean="0"/>
              <a:t> </a:t>
            </a:r>
            <a:r>
              <a:rPr lang="en-US" dirty="0" smtClean="0"/>
              <a:t>Socio General en New Enterprise Associates, Inc. Ha </a:t>
            </a:r>
            <a:r>
              <a:rPr lang="en-US" dirty="0" err="1" smtClean="0"/>
              <a:t>dirigido</a:t>
            </a:r>
            <a:r>
              <a:rPr lang="en-US" dirty="0" smtClean="0"/>
              <a:t> </a:t>
            </a:r>
            <a:r>
              <a:rPr lang="en-US" dirty="0" err="1" smtClean="0"/>
              <a:t>las</a:t>
            </a:r>
            <a:r>
              <a:rPr lang="en-US" dirty="0" smtClean="0"/>
              <a:t> </a:t>
            </a:r>
            <a:r>
              <a:rPr lang="en-US" dirty="0" err="1" smtClean="0"/>
              <a:t>inversiones</a:t>
            </a:r>
            <a:r>
              <a:rPr lang="en-US" dirty="0" smtClean="0"/>
              <a:t> en </a:t>
            </a:r>
            <a:r>
              <a:rPr lang="en-US" dirty="0" err="1" smtClean="0"/>
              <a:t>empresas</a:t>
            </a:r>
            <a:r>
              <a:rPr lang="en-US" dirty="0" smtClean="0"/>
              <a:t> </a:t>
            </a:r>
            <a:r>
              <a:rPr lang="en-US" dirty="0" err="1" smtClean="0"/>
              <a:t>transformadoras</a:t>
            </a:r>
            <a:r>
              <a:rPr lang="en-US" dirty="0" smtClean="0"/>
              <a:t> de </a:t>
            </a:r>
            <a:r>
              <a:rPr lang="en-US" dirty="0" err="1" smtClean="0"/>
              <a:t>sus</a:t>
            </a:r>
            <a:r>
              <a:rPr lang="en-US" dirty="0" smtClean="0"/>
              <a:t> </a:t>
            </a:r>
            <a:r>
              <a:rPr lang="en-US" dirty="0" err="1" smtClean="0"/>
              <a:t>industrias</a:t>
            </a:r>
            <a:r>
              <a:rPr lang="en-US" dirty="0" smtClean="0"/>
              <a:t>, </a:t>
            </a:r>
            <a:r>
              <a:rPr lang="en-US" dirty="0" err="1" smtClean="0"/>
              <a:t>como</a:t>
            </a:r>
            <a:r>
              <a:rPr lang="en-US" dirty="0" smtClean="0"/>
              <a:t> Bloom Energy, Data Domain, Fusion-</a:t>
            </a:r>
            <a:r>
              <a:rPr lang="en-US" dirty="0" err="1" smtClean="0"/>
              <a:t>io</a:t>
            </a:r>
            <a:r>
              <a:rPr lang="en-US" dirty="0" smtClean="0"/>
              <a:t>, Salesforce.com, Tableau Software, WebEx y Workday. Ha </a:t>
            </a:r>
            <a:r>
              <a:rPr lang="en-US" dirty="0" err="1" smtClean="0"/>
              <a:t>sido</a:t>
            </a:r>
            <a:r>
              <a:rPr lang="en-US" dirty="0" smtClean="0"/>
              <a:t> </a:t>
            </a:r>
            <a:r>
              <a:rPr lang="en-US" dirty="0" err="1" smtClean="0"/>
              <a:t>incluido</a:t>
            </a:r>
            <a:r>
              <a:rPr lang="en-US" dirty="0" smtClean="0"/>
              <a:t> </a:t>
            </a:r>
            <a:r>
              <a:rPr lang="en-US" dirty="0" err="1" smtClean="0"/>
              <a:t>varias</a:t>
            </a:r>
            <a:r>
              <a:rPr lang="en-US" dirty="0" smtClean="0"/>
              <a:t> </a:t>
            </a:r>
            <a:r>
              <a:rPr lang="en-US" dirty="0" err="1" smtClean="0"/>
              <a:t>veces</a:t>
            </a:r>
            <a:r>
              <a:rPr lang="en-US" dirty="0" smtClean="0"/>
              <a:t> en la </a:t>
            </a:r>
            <a:r>
              <a:rPr lang="en-US" dirty="0" err="1" smtClean="0"/>
              <a:t>Lista</a:t>
            </a:r>
            <a:r>
              <a:rPr lang="en-US" dirty="0" smtClean="0"/>
              <a:t> de los Midas de la </a:t>
            </a:r>
            <a:r>
              <a:rPr lang="en-US" dirty="0" err="1" smtClean="0"/>
              <a:t>revista</a:t>
            </a:r>
            <a:r>
              <a:rPr lang="en-US" dirty="0" smtClean="0"/>
              <a:t> Forbes, con 16 </a:t>
            </a:r>
            <a:r>
              <a:rPr lang="en-US" dirty="0" err="1" smtClean="0"/>
              <a:t>compañías</a:t>
            </a:r>
            <a:r>
              <a:rPr lang="en-US" dirty="0" smtClean="0"/>
              <a:t> de </a:t>
            </a:r>
            <a:r>
              <a:rPr lang="en-US" dirty="0" err="1" smtClean="0"/>
              <a:t>tecnología</a:t>
            </a:r>
            <a:r>
              <a:rPr lang="en-US" dirty="0" smtClean="0"/>
              <a:t> de </a:t>
            </a:r>
            <a:r>
              <a:rPr lang="en-US" dirty="0" err="1" smtClean="0"/>
              <a:t>su</a:t>
            </a:r>
            <a:r>
              <a:rPr lang="en-US" dirty="0" smtClean="0"/>
              <a:t> </a:t>
            </a:r>
            <a:r>
              <a:rPr lang="en-US" dirty="0" err="1" smtClean="0"/>
              <a:t>portafolio</a:t>
            </a:r>
            <a:r>
              <a:rPr lang="en-US" dirty="0" smtClean="0"/>
              <a:t> </a:t>
            </a:r>
            <a:r>
              <a:rPr lang="en-US" dirty="0" err="1" smtClean="0"/>
              <a:t>que</a:t>
            </a:r>
            <a:r>
              <a:rPr lang="en-US" dirty="0" smtClean="0"/>
              <a:t> </a:t>
            </a:r>
            <a:r>
              <a:rPr lang="en-US" dirty="0" err="1" smtClean="0"/>
              <a:t>han</a:t>
            </a:r>
            <a:r>
              <a:rPr lang="en-US" dirty="0" smtClean="0"/>
              <a:t> </a:t>
            </a:r>
            <a:r>
              <a:rPr lang="en-US" dirty="0" err="1" smtClean="0"/>
              <a:t>completado</a:t>
            </a:r>
            <a:r>
              <a:rPr lang="en-US" dirty="0" smtClean="0"/>
              <a:t> </a:t>
            </a:r>
            <a:r>
              <a:rPr lang="en-US" dirty="0" err="1" smtClean="0"/>
              <a:t>su</a:t>
            </a:r>
            <a:r>
              <a:rPr lang="en-US" dirty="0" smtClean="0"/>
              <a:t> </a:t>
            </a:r>
            <a:r>
              <a:rPr lang="en-US" dirty="0" err="1" smtClean="0"/>
              <a:t>salida</a:t>
            </a:r>
            <a:r>
              <a:rPr lang="en-US" dirty="0" smtClean="0"/>
              <a:t> al </a:t>
            </a:r>
            <a:r>
              <a:rPr lang="en-US" dirty="0" err="1" smtClean="0"/>
              <a:t>mercado</a:t>
            </a:r>
            <a:r>
              <a:rPr lang="en-US" dirty="0" smtClean="0"/>
              <a:t> </a:t>
            </a:r>
            <a:r>
              <a:rPr lang="en-US" dirty="0" err="1" smtClean="0"/>
              <a:t>público</a:t>
            </a:r>
            <a:r>
              <a:rPr lang="en-US" dirty="0" smtClean="0"/>
              <a:t> de </a:t>
            </a:r>
            <a:r>
              <a:rPr lang="en-US" dirty="0" err="1" smtClean="0"/>
              <a:t>acciones</a:t>
            </a:r>
            <a:r>
              <a:rPr lang="en-US" dirty="0" smtClean="0"/>
              <a:t> </a:t>
            </a:r>
            <a:r>
              <a:rPr lang="en-US" dirty="0" err="1" smtClean="0"/>
              <a:t>exitosamente</a:t>
            </a:r>
            <a:r>
              <a:rPr lang="en-US" dirty="0" smtClean="0"/>
              <a:t>.</a:t>
            </a:r>
            <a:endParaRPr lang="en-US" sz="2800" dirty="0" smtClean="0"/>
          </a:p>
        </p:txBody>
      </p:sp>
    </p:spTree>
    <p:extLst>
      <p:ext uri="{BB962C8B-B14F-4D97-AF65-F5344CB8AC3E}">
        <p14:creationId xmlns:p14="http://schemas.microsoft.com/office/powerpoint/2010/main" xmlns="" val="866854129"/>
      </p:ext>
    </p:extLst>
  </p:cSld>
  <p:clrMapOvr>
    <a:masterClrMapping/>
  </p:clrMapOvr>
  <p:transition spd="med">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2148150" y="125083"/>
            <a:ext cx="5098039" cy="990600"/>
          </a:xfrm>
        </p:spPr>
        <p:txBody>
          <a:bodyPr>
            <a:normAutofit/>
          </a:bodyPr>
          <a:lstStyle/>
          <a:p>
            <a:pPr>
              <a:defRPr/>
            </a:pPr>
            <a:r>
              <a:rPr lang="es-CO" sz="4800" dirty="0" smtClean="0"/>
              <a:t>COURSERA: Misión</a:t>
            </a:r>
            <a:endParaRPr lang="en-US" sz="4800" dirty="0">
              <a:latin typeface="Trebuchet MS" charset="0"/>
              <a:sym typeface="Trebuchet MS" charset="0"/>
            </a:endParaRPr>
          </a:p>
        </p:txBody>
      </p:sp>
      <p:sp>
        <p:nvSpPr>
          <p:cNvPr id="31746" name="Rectangle 2"/>
          <p:cNvSpPr>
            <a:spLocks noGrp="1" noChangeArrowheads="1"/>
          </p:cNvSpPr>
          <p:nvPr>
            <p:ph sz="quarter" idx="1"/>
          </p:nvPr>
        </p:nvSpPr>
        <p:spPr>
          <a:xfrm>
            <a:off x="665779" y="2064095"/>
            <a:ext cx="7679531" cy="4207309"/>
          </a:xfrm>
        </p:spPr>
        <p:txBody>
          <a:bodyPr>
            <a:normAutofit/>
          </a:bodyPr>
          <a:lstStyle/>
          <a:p>
            <a:pPr>
              <a:buNone/>
            </a:pPr>
            <a:r>
              <a:rPr lang="en-US" sz="2400" dirty="0" smtClean="0"/>
              <a:t>    </a:t>
            </a:r>
            <a:r>
              <a:rPr lang="en-US" sz="2800" dirty="0" smtClean="0"/>
              <a:t>“</a:t>
            </a:r>
            <a:r>
              <a:rPr lang="en-US" sz="2800" dirty="0" err="1" smtClean="0"/>
              <a:t>Somos</a:t>
            </a:r>
            <a:r>
              <a:rPr lang="en-US" sz="2800" dirty="0" smtClean="0"/>
              <a:t> un </a:t>
            </a:r>
            <a:r>
              <a:rPr lang="en-US" sz="2800" dirty="0" err="1" smtClean="0"/>
              <a:t>emprendimiento</a:t>
            </a:r>
            <a:r>
              <a:rPr lang="en-US" sz="2800" dirty="0" smtClean="0"/>
              <a:t> social </a:t>
            </a:r>
            <a:r>
              <a:rPr lang="en-US" sz="2800" dirty="0" err="1" smtClean="0"/>
              <a:t>que</a:t>
            </a:r>
            <a:r>
              <a:rPr lang="en-US" sz="2800" dirty="0" smtClean="0"/>
              <a:t> se </a:t>
            </a:r>
            <a:r>
              <a:rPr lang="en-US" sz="2800" dirty="0" err="1" smtClean="0"/>
              <a:t>asocia</a:t>
            </a:r>
            <a:r>
              <a:rPr lang="en-US" sz="2800" dirty="0" smtClean="0"/>
              <a:t> con </a:t>
            </a:r>
            <a:r>
              <a:rPr lang="en-US" sz="2800" dirty="0" err="1" smtClean="0"/>
              <a:t>las</a:t>
            </a:r>
            <a:r>
              <a:rPr lang="en-US" sz="2800" dirty="0" smtClean="0"/>
              <a:t> </a:t>
            </a:r>
            <a:r>
              <a:rPr lang="en-US" sz="2800" dirty="0" err="1" smtClean="0"/>
              <a:t>mejores</a:t>
            </a:r>
            <a:r>
              <a:rPr lang="en-US" sz="2800" dirty="0" smtClean="0"/>
              <a:t> </a:t>
            </a:r>
            <a:r>
              <a:rPr lang="en-US" sz="2800" dirty="0" err="1" smtClean="0"/>
              <a:t>universidades</a:t>
            </a:r>
            <a:r>
              <a:rPr lang="en-US" sz="2800" dirty="0" smtClean="0"/>
              <a:t> del </a:t>
            </a:r>
            <a:r>
              <a:rPr lang="en-US" sz="2800" dirty="0" err="1" smtClean="0"/>
              <a:t>mundo</a:t>
            </a:r>
            <a:r>
              <a:rPr lang="en-US" sz="2800" dirty="0" smtClean="0"/>
              <a:t> </a:t>
            </a:r>
            <a:r>
              <a:rPr lang="en-US" sz="2800" dirty="0" err="1" smtClean="0"/>
              <a:t>para</a:t>
            </a:r>
            <a:r>
              <a:rPr lang="en-US" sz="2800" dirty="0" smtClean="0"/>
              <a:t> </a:t>
            </a:r>
            <a:r>
              <a:rPr lang="en-US" sz="2800" dirty="0" err="1" smtClean="0"/>
              <a:t>ofrecer</a:t>
            </a:r>
            <a:r>
              <a:rPr lang="en-US" sz="2800" dirty="0" smtClean="0"/>
              <a:t> </a:t>
            </a:r>
            <a:r>
              <a:rPr lang="en-US" sz="2800" dirty="0" err="1" smtClean="0"/>
              <a:t>cursos</a:t>
            </a:r>
            <a:r>
              <a:rPr lang="en-US" sz="2800" dirty="0" smtClean="0"/>
              <a:t> en </a:t>
            </a:r>
            <a:r>
              <a:rPr lang="en-US" sz="2800" dirty="0" err="1" smtClean="0"/>
              <a:t>línea</a:t>
            </a:r>
            <a:r>
              <a:rPr lang="en-US" sz="2800" dirty="0" smtClean="0"/>
              <a:t> </a:t>
            </a:r>
            <a:r>
              <a:rPr lang="en-US" sz="2800" dirty="0" err="1" smtClean="0"/>
              <a:t>gratuitos</a:t>
            </a:r>
            <a:r>
              <a:rPr lang="en-US" sz="2800" dirty="0" smtClean="0"/>
              <a:t> y </a:t>
            </a:r>
            <a:r>
              <a:rPr lang="en-US" sz="2800" dirty="0" err="1" smtClean="0"/>
              <a:t>para</a:t>
            </a:r>
            <a:r>
              <a:rPr lang="en-US" sz="2800" dirty="0" smtClean="0"/>
              <a:t> </a:t>
            </a:r>
            <a:r>
              <a:rPr lang="en-US" sz="2800" dirty="0" err="1" smtClean="0"/>
              <a:t>todos</a:t>
            </a:r>
            <a:r>
              <a:rPr lang="en-US" sz="2800" dirty="0" smtClean="0"/>
              <a:t>. </a:t>
            </a:r>
            <a:r>
              <a:rPr lang="en-US" sz="2800" dirty="0" err="1" smtClean="0"/>
              <a:t>Imaginamos</a:t>
            </a:r>
            <a:r>
              <a:rPr lang="en-US" sz="2800" dirty="0" smtClean="0"/>
              <a:t> un </a:t>
            </a:r>
            <a:r>
              <a:rPr lang="en-US" sz="2800" dirty="0" err="1" smtClean="0"/>
              <a:t>futuro</a:t>
            </a:r>
            <a:r>
              <a:rPr lang="en-US" sz="2800" dirty="0" smtClean="0"/>
              <a:t> en el </a:t>
            </a:r>
            <a:r>
              <a:rPr lang="en-US" sz="2800" dirty="0" err="1" smtClean="0"/>
              <a:t>que</a:t>
            </a:r>
            <a:r>
              <a:rPr lang="en-US" sz="2800" dirty="0" smtClean="0"/>
              <a:t> </a:t>
            </a:r>
            <a:r>
              <a:rPr lang="en-US" sz="2800" dirty="0" err="1" smtClean="0"/>
              <a:t>las</a:t>
            </a:r>
            <a:r>
              <a:rPr lang="en-US" sz="2800" dirty="0" smtClean="0"/>
              <a:t> </a:t>
            </a:r>
            <a:r>
              <a:rPr lang="en-US" sz="2800" dirty="0" err="1" smtClean="0"/>
              <a:t>mejores</a:t>
            </a:r>
            <a:r>
              <a:rPr lang="en-US" sz="2800" dirty="0" smtClean="0"/>
              <a:t> </a:t>
            </a:r>
            <a:r>
              <a:rPr lang="en-US" sz="2800" dirty="0" err="1" smtClean="0"/>
              <a:t>universidades</a:t>
            </a:r>
            <a:r>
              <a:rPr lang="en-US" sz="2800" dirty="0" smtClean="0"/>
              <a:t> </a:t>
            </a:r>
            <a:r>
              <a:rPr lang="en-US" sz="2800" dirty="0" err="1" smtClean="0"/>
              <a:t>están</a:t>
            </a:r>
            <a:r>
              <a:rPr lang="en-US" sz="2800" dirty="0" smtClean="0"/>
              <a:t> </a:t>
            </a:r>
            <a:r>
              <a:rPr lang="en-US" sz="2800" dirty="0" err="1" smtClean="0"/>
              <a:t>educando</a:t>
            </a:r>
            <a:r>
              <a:rPr lang="en-US" sz="2800" dirty="0" smtClean="0"/>
              <a:t> no a miles, </a:t>
            </a:r>
            <a:r>
              <a:rPr lang="en-US" sz="2800" dirty="0" err="1" smtClean="0"/>
              <a:t>sino</a:t>
            </a:r>
            <a:r>
              <a:rPr lang="en-US" sz="2800" dirty="0" smtClean="0"/>
              <a:t> a </a:t>
            </a:r>
            <a:r>
              <a:rPr lang="en-US" sz="2800" dirty="0" err="1" smtClean="0"/>
              <a:t>millones</a:t>
            </a:r>
            <a:r>
              <a:rPr lang="en-US" sz="2800" dirty="0" smtClean="0"/>
              <a:t> de </a:t>
            </a:r>
            <a:r>
              <a:rPr lang="en-US" sz="2800" dirty="0" err="1" smtClean="0"/>
              <a:t>estudiantes</a:t>
            </a:r>
            <a:r>
              <a:rPr lang="en-US" sz="2800" dirty="0" smtClean="0"/>
              <a:t>. </a:t>
            </a:r>
            <a:r>
              <a:rPr lang="en-US" sz="2800" dirty="0" err="1" smtClean="0"/>
              <a:t>Nuestra</a:t>
            </a:r>
            <a:r>
              <a:rPr lang="en-US" sz="2800" dirty="0" smtClean="0"/>
              <a:t> </a:t>
            </a:r>
            <a:r>
              <a:rPr lang="en-US" sz="2800" dirty="0" err="1" smtClean="0"/>
              <a:t>tecnología</a:t>
            </a:r>
            <a:r>
              <a:rPr lang="en-US" sz="2800" dirty="0" smtClean="0"/>
              <a:t> </a:t>
            </a:r>
            <a:r>
              <a:rPr lang="en-US" sz="2800" dirty="0" err="1" smtClean="0"/>
              <a:t>permite</a:t>
            </a:r>
            <a:r>
              <a:rPr lang="en-US" sz="2800" dirty="0" smtClean="0"/>
              <a:t> </a:t>
            </a:r>
            <a:r>
              <a:rPr lang="en-US" sz="2800" dirty="0" err="1" smtClean="0"/>
              <a:t>que</a:t>
            </a:r>
            <a:r>
              <a:rPr lang="en-US" sz="2800" dirty="0" smtClean="0"/>
              <a:t> los </a:t>
            </a:r>
            <a:r>
              <a:rPr lang="en-US" sz="2800" dirty="0" err="1" smtClean="0"/>
              <a:t>mejores</a:t>
            </a:r>
            <a:r>
              <a:rPr lang="en-US" sz="2800" dirty="0" smtClean="0"/>
              <a:t> </a:t>
            </a:r>
            <a:r>
              <a:rPr lang="en-US" sz="2800" dirty="0" err="1" smtClean="0"/>
              <a:t>profesores</a:t>
            </a:r>
            <a:r>
              <a:rPr lang="en-US" sz="2800" dirty="0" smtClean="0"/>
              <a:t> les </a:t>
            </a:r>
            <a:r>
              <a:rPr lang="en-US" sz="2800" dirty="0" err="1" smtClean="0"/>
              <a:t>enseñen</a:t>
            </a:r>
            <a:r>
              <a:rPr lang="en-US" sz="2800" dirty="0" smtClean="0"/>
              <a:t> a </a:t>
            </a:r>
            <a:r>
              <a:rPr lang="en-US" sz="2800" dirty="0" err="1" smtClean="0"/>
              <a:t>decenas</a:t>
            </a:r>
            <a:r>
              <a:rPr lang="en-US" sz="2800" dirty="0" smtClean="0"/>
              <a:t> o </a:t>
            </a:r>
            <a:r>
              <a:rPr lang="en-US" sz="2800" dirty="0" err="1" smtClean="0"/>
              <a:t>centenares</a:t>
            </a:r>
            <a:r>
              <a:rPr lang="en-US" sz="2800" dirty="0" smtClean="0"/>
              <a:t> de miles de </a:t>
            </a:r>
            <a:r>
              <a:rPr lang="en-US" sz="2800" dirty="0" err="1" smtClean="0"/>
              <a:t>estudiantes</a:t>
            </a:r>
            <a:r>
              <a:rPr lang="en-US" sz="2800" dirty="0" smtClean="0"/>
              <a:t>”</a:t>
            </a:r>
          </a:p>
        </p:txBody>
      </p:sp>
    </p:spTree>
    <p:extLst>
      <p:ext uri="{BB962C8B-B14F-4D97-AF65-F5344CB8AC3E}">
        <p14:creationId xmlns:p14="http://schemas.microsoft.com/office/powerpoint/2010/main" xmlns="" val="866854129"/>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650" y="60382"/>
            <a:ext cx="8842076" cy="1143000"/>
          </a:xfrm>
        </p:spPr>
        <p:txBody>
          <a:bodyPr>
            <a:normAutofit/>
          </a:bodyPr>
          <a:lstStyle/>
          <a:p>
            <a:pPr algn="ctr"/>
            <a:r>
              <a:rPr lang="es-CO" dirty="0" smtClean="0"/>
              <a:t>COURSERA: Categorías de cursos</a:t>
            </a:r>
            <a:endParaRPr lang="es-CO" dirty="0"/>
          </a:p>
        </p:txBody>
      </p:sp>
      <p:pic>
        <p:nvPicPr>
          <p:cNvPr id="3075" name="Picture 3" descr="C:\Users\14934246\Pictures\COURSERA AREAS.png"/>
          <p:cNvPicPr>
            <a:picLocks noGrp="1" noChangeAspect="1" noChangeArrowheads="1"/>
          </p:cNvPicPr>
          <p:nvPr>
            <p:ph sz="quarter" idx="1"/>
          </p:nvPr>
        </p:nvPicPr>
        <p:blipFill>
          <a:blip r:embed="rId2"/>
          <a:stretch>
            <a:fillRect/>
          </a:stretch>
        </p:blipFill>
        <p:spPr bwMode="auto">
          <a:xfrm>
            <a:off x="15358" y="2051160"/>
            <a:ext cx="9104735" cy="401320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15569" y="228600"/>
            <a:ext cx="4709850" cy="990600"/>
          </a:xfrm>
        </p:spPr>
        <p:txBody>
          <a:bodyPr>
            <a:normAutofit/>
          </a:bodyPr>
          <a:lstStyle/>
          <a:p>
            <a:r>
              <a:rPr lang="es-CO" dirty="0" smtClean="0"/>
              <a:t>COURSERA: Socios</a:t>
            </a:r>
            <a:endParaRPr lang="es-CO" dirty="0"/>
          </a:p>
        </p:txBody>
      </p:sp>
      <p:pic>
        <p:nvPicPr>
          <p:cNvPr id="4098" name="Picture 2" descr="C:\Users\14934246\Pictures\COURSERA Partners.png"/>
          <p:cNvPicPr>
            <a:picLocks noGrp="1" noChangeAspect="1" noChangeArrowheads="1"/>
          </p:cNvPicPr>
          <p:nvPr>
            <p:ph sz="quarter" idx="1"/>
          </p:nvPr>
        </p:nvPicPr>
        <p:blipFill>
          <a:blip r:embed="rId2"/>
          <a:stretch>
            <a:fillRect/>
          </a:stretch>
        </p:blipFill>
        <p:spPr bwMode="auto">
          <a:xfrm>
            <a:off x="965527" y="1557070"/>
            <a:ext cx="7223058" cy="52578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Innovaciones Disruptivas</a:t>
            </a:r>
            <a:endParaRPr lang="es-CO" dirty="0"/>
          </a:p>
        </p:txBody>
      </p:sp>
      <p:sp>
        <p:nvSpPr>
          <p:cNvPr id="3" name="2 Marcador de contenido"/>
          <p:cNvSpPr>
            <a:spLocks noGrp="1"/>
          </p:cNvSpPr>
          <p:nvPr>
            <p:ph sz="quarter" idx="1"/>
          </p:nvPr>
        </p:nvSpPr>
        <p:spPr/>
        <p:txBody>
          <a:bodyPr>
            <a:normAutofit/>
          </a:bodyPr>
          <a:lstStyle/>
          <a:p>
            <a:pPr>
              <a:buNone/>
            </a:pPr>
            <a:r>
              <a:rPr lang="en-US" dirty="0" smtClean="0"/>
              <a:t>   “En general, </a:t>
            </a:r>
            <a:r>
              <a:rPr lang="en-US" dirty="0" err="1" smtClean="0"/>
              <a:t>las</a:t>
            </a:r>
            <a:r>
              <a:rPr lang="en-US" dirty="0" smtClean="0"/>
              <a:t> </a:t>
            </a:r>
            <a:r>
              <a:rPr lang="en-US" dirty="0" err="1" smtClean="0"/>
              <a:t>innovaciones</a:t>
            </a:r>
            <a:r>
              <a:rPr lang="en-US" dirty="0" smtClean="0"/>
              <a:t> </a:t>
            </a:r>
            <a:r>
              <a:rPr lang="en-US" dirty="0" err="1" smtClean="0"/>
              <a:t>disruptivas</a:t>
            </a:r>
            <a:r>
              <a:rPr lang="en-US" dirty="0" smtClean="0"/>
              <a:t> … </a:t>
            </a:r>
            <a:r>
              <a:rPr lang="en-US" dirty="0" err="1" smtClean="0"/>
              <a:t>ofrecen</a:t>
            </a:r>
            <a:r>
              <a:rPr lang="en-US" dirty="0" smtClean="0"/>
              <a:t> </a:t>
            </a:r>
            <a:r>
              <a:rPr lang="en-US" dirty="0" err="1" smtClean="0"/>
              <a:t>menos</a:t>
            </a:r>
            <a:r>
              <a:rPr lang="en-US" dirty="0" smtClean="0"/>
              <a:t> de lo </a:t>
            </a:r>
            <a:r>
              <a:rPr lang="en-US" dirty="0" err="1" smtClean="0"/>
              <a:t>que</a:t>
            </a:r>
            <a:r>
              <a:rPr lang="en-US" dirty="0" smtClean="0"/>
              <a:t> </a:t>
            </a:r>
            <a:r>
              <a:rPr lang="en-US" dirty="0" err="1" smtClean="0"/>
              <a:t>esperan</a:t>
            </a:r>
            <a:r>
              <a:rPr lang="en-US" dirty="0" smtClean="0"/>
              <a:t> los </a:t>
            </a:r>
            <a:r>
              <a:rPr lang="en-US" dirty="0" err="1" smtClean="0"/>
              <a:t>clientes</a:t>
            </a:r>
            <a:r>
              <a:rPr lang="en-US" dirty="0" smtClean="0"/>
              <a:t> en los </a:t>
            </a:r>
            <a:r>
              <a:rPr lang="en-US" dirty="0" err="1" smtClean="0"/>
              <a:t>mercados</a:t>
            </a:r>
            <a:r>
              <a:rPr lang="en-US" dirty="0" smtClean="0"/>
              <a:t> </a:t>
            </a:r>
            <a:r>
              <a:rPr lang="en-US" dirty="0" err="1" smtClean="0"/>
              <a:t>establecidos</a:t>
            </a:r>
            <a:r>
              <a:rPr lang="en-US" dirty="0" smtClean="0"/>
              <a:t>. </a:t>
            </a:r>
            <a:r>
              <a:rPr lang="en-US" dirty="0" err="1" smtClean="0"/>
              <a:t>Por</a:t>
            </a:r>
            <a:r>
              <a:rPr lang="en-US" dirty="0" smtClean="0"/>
              <a:t> </a:t>
            </a:r>
            <a:r>
              <a:rPr lang="en-US" dirty="0" err="1" smtClean="0"/>
              <a:t>eso</a:t>
            </a:r>
            <a:r>
              <a:rPr lang="en-US" dirty="0" smtClean="0"/>
              <a:t>, </a:t>
            </a:r>
            <a:r>
              <a:rPr lang="en-US" dirty="0" err="1" smtClean="0"/>
              <a:t>rara</a:t>
            </a:r>
            <a:r>
              <a:rPr lang="en-US" dirty="0" smtClean="0"/>
              <a:t> </a:t>
            </a:r>
            <a:r>
              <a:rPr lang="en-US" dirty="0" err="1" smtClean="0"/>
              <a:t>vez</a:t>
            </a:r>
            <a:r>
              <a:rPr lang="en-US" dirty="0" smtClean="0"/>
              <a:t> se </a:t>
            </a:r>
            <a:r>
              <a:rPr lang="en-US" dirty="0" err="1" smtClean="0"/>
              <a:t>emplean</a:t>
            </a:r>
            <a:r>
              <a:rPr lang="en-US" dirty="0" smtClean="0"/>
              <a:t> </a:t>
            </a:r>
            <a:r>
              <a:rPr lang="en-US" dirty="0" err="1" smtClean="0"/>
              <a:t>inicialmente</a:t>
            </a:r>
            <a:r>
              <a:rPr lang="en-US" dirty="0" smtClean="0"/>
              <a:t> </a:t>
            </a:r>
            <a:r>
              <a:rPr lang="en-US" dirty="0" err="1" smtClean="0"/>
              <a:t>allí</a:t>
            </a:r>
            <a:r>
              <a:rPr lang="en-US" dirty="0" smtClean="0"/>
              <a:t>. </a:t>
            </a:r>
            <a:r>
              <a:rPr lang="en-US" dirty="0" err="1" smtClean="0"/>
              <a:t>Ofrecen</a:t>
            </a:r>
            <a:r>
              <a:rPr lang="en-US" dirty="0" smtClean="0"/>
              <a:t> un </a:t>
            </a:r>
            <a:r>
              <a:rPr lang="en-US" dirty="0" err="1" smtClean="0"/>
              <a:t>paquete</a:t>
            </a:r>
            <a:r>
              <a:rPr lang="en-US" dirty="0" smtClean="0"/>
              <a:t> </a:t>
            </a:r>
            <a:r>
              <a:rPr lang="en-US" dirty="0" err="1" smtClean="0"/>
              <a:t>diferente</a:t>
            </a:r>
            <a:r>
              <a:rPr lang="en-US" dirty="0" smtClean="0"/>
              <a:t> de </a:t>
            </a:r>
            <a:r>
              <a:rPr lang="en-US" dirty="0" err="1" smtClean="0"/>
              <a:t>atributos</a:t>
            </a:r>
            <a:r>
              <a:rPr lang="en-US" dirty="0" smtClean="0"/>
              <a:t>, </a:t>
            </a:r>
            <a:r>
              <a:rPr lang="en-US" dirty="0" err="1" smtClean="0"/>
              <a:t>valorado</a:t>
            </a:r>
            <a:r>
              <a:rPr lang="en-US" dirty="0" smtClean="0"/>
              <a:t> solo </a:t>
            </a:r>
            <a:r>
              <a:rPr lang="en-US" dirty="0" err="1" smtClean="0"/>
              <a:t>por</a:t>
            </a:r>
            <a:r>
              <a:rPr lang="en-US" dirty="0" smtClean="0"/>
              <a:t> </a:t>
            </a:r>
            <a:r>
              <a:rPr lang="en-US" dirty="0" err="1" smtClean="0"/>
              <a:t>mercados</a:t>
            </a:r>
            <a:r>
              <a:rPr lang="en-US" dirty="0" smtClean="0"/>
              <a:t> </a:t>
            </a:r>
            <a:r>
              <a:rPr lang="en-US" dirty="0" err="1" smtClean="0"/>
              <a:t>emergentes</a:t>
            </a:r>
            <a:r>
              <a:rPr lang="en-US" dirty="0" smtClean="0"/>
              <a:t>, </a:t>
            </a:r>
            <a:r>
              <a:rPr lang="en-US" dirty="0" err="1" smtClean="0"/>
              <a:t>remotos</a:t>
            </a:r>
            <a:r>
              <a:rPr lang="en-US" dirty="0" smtClean="0"/>
              <a:t> y no </a:t>
            </a:r>
            <a:r>
              <a:rPr lang="en-US" dirty="0" err="1" smtClean="0"/>
              <a:t>importantes</a:t>
            </a:r>
            <a:r>
              <a:rPr lang="en-US" dirty="0" smtClean="0"/>
              <a:t> </a:t>
            </a:r>
            <a:r>
              <a:rPr lang="en-US" dirty="0" err="1" smtClean="0"/>
              <a:t>para</a:t>
            </a:r>
            <a:r>
              <a:rPr lang="en-US" dirty="0" smtClean="0"/>
              <a:t> el </a:t>
            </a:r>
            <a:r>
              <a:rPr lang="en-US" dirty="0" err="1" smtClean="0"/>
              <a:t>mercado</a:t>
            </a:r>
            <a:r>
              <a:rPr lang="en-US" dirty="0" smtClean="0"/>
              <a:t> </a:t>
            </a:r>
            <a:r>
              <a:rPr lang="en-US" dirty="0" err="1" smtClean="0"/>
              <a:t>convencional</a:t>
            </a:r>
            <a:r>
              <a:rPr lang="en-US" dirty="0" smtClean="0"/>
              <a:t>.”</a:t>
            </a:r>
          </a:p>
          <a:p>
            <a:pPr>
              <a:buNone/>
            </a:pPr>
            <a:r>
              <a:rPr lang="en-US" dirty="0" smtClean="0"/>
              <a:t>														Wikipedia</a:t>
            </a:r>
            <a:endParaRPr lang="es-C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COURSERA: 13 meses de historia</a:t>
            </a:r>
            <a:endParaRPr lang="es-CO" dirty="0"/>
          </a:p>
        </p:txBody>
      </p:sp>
      <p:pic>
        <p:nvPicPr>
          <p:cNvPr id="5122" name="Picture 2" descr="C:\Users\Frapie\Pictures\Gráficas Web\Nature MOOCs rising.png"/>
          <p:cNvPicPr>
            <a:picLocks noGrp="1" noChangeAspect="1" noChangeArrowheads="1"/>
          </p:cNvPicPr>
          <p:nvPr>
            <p:ph sz="quarter" idx="1"/>
          </p:nvPr>
        </p:nvPicPr>
        <p:blipFill>
          <a:blip r:embed="rId2"/>
          <a:stretch>
            <a:fillRect/>
          </a:stretch>
        </p:blipFill>
        <p:spPr bwMode="auto">
          <a:xfrm>
            <a:off x="161887" y="1527023"/>
            <a:ext cx="8826839" cy="5067979"/>
          </a:xfrm>
          <a:prstGeom prst="rect">
            <a:avLst/>
          </a:prstGeom>
          <a:noFill/>
        </p:spPr>
      </p:pic>
      <p:sp>
        <p:nvSpPr>
          <p:cNvPr id="4" name="3 Rectángulo"/>
          <p:cNvSpPr/>
          <p:nvPr/>
        </p:nvSpPr>
        <p:spPr>
          <a:xfrm>
            <a:off x="2930498" y="6595003"/>
            <a:ext cx="2220480" cy="261610"/>
          </a:xfrm>
          <a:prstGeom prst="rect">
            <a:avLst/>
          </a:prstGeom>
        </p:spPr>
        <p:txBody>
          <a:bodyPr wrap="none">
            <a:spAutoFit/>
          </a:bodyPr>
          <a:lstStyle/>
          <a:p>
            <a:r>
              <a:rPr lang="es-CO" sz="1100" dirty="0" smtClean="0"/>
              <a:t>De Revista </a:t>
            </a:r>
            <a:r>
              <a:rPr lang="es-CO" sz="1100" dirty="0" err="1" smtClean="0"/>
              <a:t>Nature</a:t>
            </a:r>
            <a:r>
              <a:rPr lang="es-CO" sz="1100" dirty="0" smtClean="0"/>
              <a:t>, Marzo 14, 2012</a:t>
            </a:r>
            <a:endParaRPr lang="es-CO" sz="11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69252" y="103517"/>
            <a:ext cx="3666054" cy="990600"/>
          </a:xfrm>
        </p:spPr>
        <p:txBody>
          <a:bodyPr/>
          <a:lstStyle/>
          <a:p>
            <a:r>
              <a:rPr lang="es-CO" dirty="0" smtClean="0"/>
              <a:t>UDACITY.COM</a:t>
            </a:r>
            <a:endParaRPr lang="es-CO" dirty="0"/>
          </a:p>
        </p:txBody>
      </p:sp>
      <p:pic>
        <p:nvPicPr>
          <p:cNvPr id="5122" name="Picture 2" descr="C:\Users\14934246\Pictures\UDACITY.png"/>
          <p:cNvPicPr>
            <a:picLocks noGrp="1" noChangeAspect="1" noChangeArrowheads="1"/>
          </p:cNvPicPr>
          <p:nvPr>
            <p:ph sz="quarter" idx="1"/>
          </p:nvPr>
        </p:nvPicPr>
        <p:blipFill>
          <a:blip r:embed="rId2"/>
          <a:stretch>
            <a:fillRect/>
          </a:stretch>
        </p:blipFill>
        <p:spPr bwMode="auto">
          <a:xfrm>
            <a:off x="1147321" y="1539817"/>
            <a:ext cx="6832530" cy="522487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1886" y="116456"/>
            <a:ext cx="5123918" cy="990600"/>
          </a:xfrm>
        </p:spPr>
        <p:txBody>
          <a:bodyPr/>
          <a:lstStyle/>
          <a:p>
            <a:r>
              <a:rPr lang="es-CO" dirty="0" smtClean="0"/>
              <a:t>Fundador de </a:t>
            </a:r>
            <a:r>
              <a:rPr lang="es-CO" dirty="0" err="1" smtClean="0"/>
              <a:t>Udacity</a:t>
            </a:r>
            <a:endParaRPr lang="es-CO" dirty="0"/>
          </a:p>
        </p:txBody>
      </p:sp>
      <p:pic>
        <p:nvPicPr>
          <p:cNvPr id="10242" name="Picture 2"/>
          <p:cNvPicPr>
            <a:picLocks noGrp="1" noChangeAspect="1" noChangeArrowheads="1"/>
          </p:cNvPicPr>
          <p:nvPr>
            <p:ph sz="quarter" idx="1"/>
          </p:nvPr>
        </p:nvPicPr>
        <p:blipFill>
          <a:blip r:embed="rId2"/>
          <a:srcRect/>
          <a:stretch>
            <a:fillRect/>
          </a:stretch>
        </p:blipFill>
        <p:spPr bwMode="auto">
          <a:xfrm>
            <a:off x="1785218" y="1609814"/>
            <a:ext cx="5564595" cy="3712698"/>
          </a:xfrm>
          <a:prstGeom prst="rect">
            <a:avLst/>
          </a:prstGeom>
          <a:noFill/>
          <a:ln w="9525">
            <a:noFill/>
            <a:miter lim="800000"/>
            <a:headEnd/>
            <a:tailEnd/>
          </a:ln>
        </p:spPr>
      </p:pic>
      <p:sp>
        <p:nvSpPr>
          <p:cNvPr id="5" name="4 Rectángulo"/>
          <p:cNvSpPr/>
          <p:nvPr/>
        </p:nvSpPr>
        <p:spPr>
          <a:xfrm>
            <a:off x="570533" y="5306860"/>
            <a:ext cx="7946726" cy="1107996"/>
          </a:xfrm>
          <a:prstGeom prst="rect">
            <a:avLst/>
          </a:prstGeom>
        </p:spPr>
        <p:txBody>
          <a:bodyPr wrap="none">
            <a:spAutoFit/>
          </a:bodyPr>
          <a:lstStyle/>
          <a:p>
            <a:pPr algn="ctr"/>
            <a:r>
              <a:rPr lang="es-CO" sz="2400" b="1" dirty="0" err="1" smtClean="0"/>
              <a:t>Sebastian</a:t>
            </a:r>
            <a:r>
              <a:rPr lang="es-CO" sz="2400" b="1" dirty="0" smtClean="0"/>
              <a:t> </a:t>
            </a:r>
            <a:r>
              <a:rPr lang="es-CO" sz="2400" b="1" dirty="0" err="1" smtClean="0"/>
              <a:t>Thrun</a:t>
            </a:r>
            <a:endParaRPr lang="es-CO" sz="2400" b="1" dirty="0" smtClean="0"/>
          </a:p>
          <a:p>
            <a:pPr algn="ctr"/>
            <a:r>
              <a:rPr lang="en-US" sz="2400" b="1" dirty="0" err="1" smtClean="0"/>
              <a:t>Científico</a:t>
            </a:r>
            <a:r>
              <a:rPr lang="en-US" sz="2400" b="1" dirty="0" smtClean="0"/>
              <a:t> de Google y </a:t>
            </a:r>
            <a:r>
              <a:rPr lang="en-US" sz="2400" b="1" dirty="0" err="1" smtClean="0"/>
              <a:t>Profesor</a:t>
            </a:r>
            <a:r>
              <a:rPr lang="en-US" sz="2400" b="1" dirty="0" smtClean="0"/>
              <a:t> de la Universidad de Stanford</a:t>
            </a:r>
          </a:p>
          <a:p>
            <a:pPr algn="ctr"/>
            <a:r>
              <a:rPr lang="en-US" b="1" dirty="0" smtClean="0"/>
              <a:t>Uno de los 100 </a:t>
            </a:r>
            <a:r>
              <a:rPr lang="en-US" b="1" dirty="0" err="1" smtClean="0"/>
              <a:t>Pensadores</a:t>
            </a:r>
            <a:r>
              <a:rPr lang="en-US" b="1" dirty="0" smtClean="0"/>
              <a:t> </a:t>
            </a:r>
            <a:r>
              <a:rPr lang="en-US" b="1" dirty="0" err="1" smtClean="0"/>
              <a:t>Globales</a:t>
            </a:r>
            <a:r>
              <a:rPr lang="en-US" b="1" dirty="0" smtClean="0"/>
              <a:t> de Foreign Policy en 2012, </a:t>
            </a:r>
            <a:r>
              <a:rPr lang="en-US" b="1" dirty="0" err="1" smtClean="0"/>
              <a:t>por</a:t>
            </a:r>
            <a:r>
              <a:rPr lang="en-US" b="1" dirty="0" smtClean="0"/>
              <a:t> el </a:t>
            </a:r>
            <a:r>
              <a:rPr lang="en-US" b="1" dirty="0" err="1" smtClean="0"/>
              <a:t>carro</a:t>
            </a:r>
            <a:r>
              <a:rPr lang="en-US" b="1" dirty="0" smtClean="0"/>
              <a:t>-robot</a:t>
            </a:r>
            <a:endParaRPr lang="es-CO"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2105" y="228600"/>
            <a:ext cx="5201556" cy="990600"/>
          </a:xfrm>
        </p:spPr>
        <p:txBody>
          <a:bodyPr/>
          <a:lstStyle/>
          <a:p>
            <a:r>
              <a:rPr lang="es-CO" dirty="0" smtClean="0"/>
              <a:t>UDACITY.COM: Misión</a:t>
            </a:r>
            <a:endParaRPr lang="es-CO" dirty="0"/>
          </a:p>
        </p:txBody>
      </p:sp>
      <p:pic>
        <p:nvPicPr>
          <p:cNvPr id="2050" name="Picture 2" descr="C:\Users\Frapie\Pictures\Gráficas Web\Logo Udacity.png"/>
          <p:cNvPicPr>
            <a:picLocks noGrp="1" noChangeAspect="1" noChangeArrowheads="1"/>
          </p:cNvPicPr>
          <p:nvPr>
            <p:ph sz="quarter" idx="1"/>
          </p:nvPr>
        </p:nvPicPr>
        <p:blipFill>
          <a:blip r:embed="rId2"/>
          <a:srcRect/>
          <a:stretch>
            <a:fillRect/>
          </a:stretch>
        </p:blipFill>
        <p:spPr bwMode="auto">
          <a:xfrm>
            <a:off x="342054" y="2605170"/>
            <a:ext cx="2276793" cy="2333951"/>
          </a:xfrm>
          <a:prstGeom prst="rect">
            <a:avLst/>
          </a:prstGeom>
          <a:noFill/>
        </p:spPr>
      </p:pic>
      <p:sp>
        <p:nvSpPr>
          <p:cNvPr id="5" name="4 Rectángulo"/>
          <p:cNvSpPr/>
          <p:nvPr/>
        </p:nvSpPr>
        <p:spPr>
          <a:xfrm>
            <a:off x="2863971" y="1828791"/>
            <a:ext cx="6167886" cy="4524315"/>
          </a:xfrm>
          <a:prstGeom prst="rect">
            <a:avLst/>
          </a:prstGeom>
        </p:spPr>
        <p:txBody>
          <a:bodyPr wrap="square">
            <a:spAutoFit/>
          </a:bodyPr>
          <a:lstStyle/>
          <a:p>
            <a:pPr>
              <a:buFont typeface="Arial" pitchFamily="34" charset="0"/>
              <a:buChar char="•"/>
            </a:pPr>
            <a:r>
              <a:rPr lang="en-US" sz="3200" dirty="0" smtClean="0"/>
              <a:t> </a:t>
            </a:r>
            <a:r>
              <a:rPr lang="en-US" sz="3200" dirty="0" err="1" smtClean="0"/>
              <a:t>Nuestra</a:t>
            </a:r>
            <a:r>
              <a:rPr lang="en-US" sz="3200" dirty="0" smtClean="0"/>
              <a:t> </a:t>
            </a:r>
            <a:r>
              <a:rPr lang="en-US" sz="3200" dirty="0" err="1" smtClean="0"/>
              <a:t>misión</a:t>
            </a:r>
            <a:r>
              <a:rPr lang="en-US" sz="3200" dirty="0" smtClean="0"/>
              <a:t> </a:t>
            </a:r>
            <a:r>
              <a:rPr lang="en-US" sz="3200" dirty="0" err="1" smtClean="0"/>
              <a:t>es</a:t>
            </a:r>
            <a:r>
              <a:rPr lang="en-US" sz="3200" dirty="0" smtClean="0"/>
              <a:t> </a:t>
            </a:r>
            <a:r>
              <a:rPr lang="en-US" sz="3200" dirty="0" err="1" smtClean="0"/>
              <a:t>llevar</a:t>
            </a:r>
            <a:r>
              <a:rPr lang="en-US" sz="3200" dirty="0" smtClean="0"/>
              <a:t> </a:t>
            </a:r>
            <a:r>
              <a:rPr lang="en-US" sz="3200" dirty="0" err="1" smtClean="0"/>
              <a:t>educación</a:t>
            </a:r>
            <a:r>
              <a:rPr lang="en-US" sz="3200" dirty="0" smtClean="0"/>
              <a:t> superior </a:t>
            </a:r>
            <a:r>
              <a:rPr lang="en-US" sz="3200" dirty="0" err="1" smtClean="0"/>
              <a:t>accesible</a:t>
            </a:r>
            <a:r>
              <a:rPr lang="en-US" sz="3200" dirty="0" smtClean="0"/>
              <a:t>, </a:t>
            </a:r>
            <a:r>
              <a:rPr lang="en-US" sz="3200" dirty="0" err="1" smtClean="0"/>
              <a:t>costeable</a:t>
            </a:r>
            <a:r>
              <a:rPr lang="en-US" sz="3200" dirty="0" smtClean="0"/>
              <a:t>, </a:t>
            </a:r>
            <a:r>
              <a:rPr lang="en-US" sz="3200" dirty="0" err="1" smtClean="0"/>
              <a:t>cautivadora</a:t>
            </a:r>
            <a:r>
              <a:rPr lang="en-US" sz="3200" dirty="0" smtClean="0"/>
              <a:t> y </a:t>
            </a:r>
            <a:r>
              <a:rPr lang="en-US" sz="3200" dirty="0" err="1" smtClean="0"/>
              <a:t>muy</a:t>
            </a:r>
            <a:r>
              <a:rPr lang="en-US" sz="3200" dirty="0" smtClean="0"/>
              <a:t> </a:t>
            </a:r>
            <a:r>
              <a:rPr lang="en-US" sz="3200" dirty="0" err="1" smtClean="0"/>
              <a:t>efectiva</a:t>
            </a:r>
            <a:r>
              <a:rPr lang="en-US" sz="3200" dirty="0" smtClean="0"/>
              <a:t> al </a:t>
            </a:r>
            <a:r>
              <a:rPr lang="en-US" sz="3200" dirty="0" err="1" smtClean="0"/>
              <a:t>mundo</a:t>
            </a:r>
            <a:r>
              <a:rPr lang="en-US" sz="3200" dirty="0" smtClean="0"/>
              <a:t>.</a:t>
            </a:r>
          </a:p>
          <a:p>
            <a:pPr>
              <a:buFont typeface="Arial" pitchFamily="34" charset="0"/>
              <a:buChar char="•"/>
            </a:pPr>
            <a:r>
              <a:rPr lang="en-US" sz="3200" dirty="0" smtClean="0"/>
              <a:t> </a:t>
            </a:r>
            <a:r>
              <a:rPr lang="en-US" sz="3200" dirty="0" err="1" smtClean="0"/>
              <a:t>Creemos</a:t>
            </a:r>
            <a:r>
              <a:rPr lang="en-US" sz="3200" dirty="0" smtClean="0"/>
              <a:t> </a:t>
            </a:r>
            <a:r>
              <a:rPr lang="en-US" sz="3200" dirty="0" err="1" smtClean="0"/>
              <a:t>que</a:t>
            </a:r>
            <a:r>
              <a:rPr lang="en-US" sz="3200" dirty="0" smtClean="0"/>
              <a:t> la </a:t>
            </a:r>
            <a:r>
              <a:rPr lang="en-US" sz="3200" dirty="0" err="1" smtClean="0"/>
              <a:t>educación</a:t>
            </a:r>
            <a:r>
              <a:rPr lang="en-US" sz="3200" dirty="0" smtClean="0"/>
              <a:t> superior </a:t>
            </a:r>
            <a:r>
              <a:rPr lang="en-US" sz="3200" dirty="0" err="1" smtClean="0"/>
              <a:t>es</a:t>
            </a:r>
            <a:r>
              <a:rPr lang="en-US" sz="3200" dirty="0" smtClean="0"/>
              <a:t> un </a:t>
            </a:r>
            <a:r>
              <a:rPr lang="en-US" sz="3200" dirty="0" err="1" smtClean="0"/>
              <a:t>derecho</a:t>
            </a:r>
            <a:r>
              <a:rPr lang="en-US" sz="3200" dirty="0" smtClean="0"/>
              <a:t> </a:t>
            </a:r>
            <a:r>
              <a:rPr lang="en-US" sz="3200" dirty="0" err="1" smtClean="0"/>
              <a:t>humano</a:t>
            </a:r>
            <a:r>
              <a:rPr lang="en-US" sz="3200" dirty="0" smtClean="0"/>
              <a:t> </a:t>
            </a:r>
            <a:r>
              <a:rPr lang="en-US" sz="3200" dirty="0" err="1" smtClean="0"/>
              <a:t>básico</a:t>
            </a:r>
            <a:r>
              <a:rPr lang="en-US" sz="3200" dirty="0" smtClean="0"/>
              <a:t> y </a:t>
            </a:r>
            <a:r>
              <a:rPr lang="en-US" sz="3200" dirty="0" err="1" smtClean="0"/>
              <a:t>buscamos</a:t>
            </a:r>
            <a:r>
              <a:rPr lang="en-US" sz="3200" dirty="0" smtClean="0"/>
              <a:t> </a:t>
            </a:r>
            <a:r>
              <a:rPr lang="en-US" sz="3200" dirty="0" err="1" smtClean="0"/>
              <a:t>empoderar</a:t>
            </a:r>
            <a:r>
              <a:rPr lang="en-US" sz="3200" dirty="0" smtClean="0"/>
              <a:t> a </a:t>
            </a:r>
            <a:r>
              <a:rPr lang="en-US" sz="3200" dirty="0" err="1" smtClean="0"/>
              <a:t>nuestros</a:t>
            </a:r>
            <a:r>
              <a:rPr lang="en-US" sz="3200" dirty="0" smtClean="0"/>
              <a:t> </a:t>
            </a:r>
            <a:r>
              <a:rPr lang="en-US" sz="3200" dirty="0" err="1" smtClean="0"/>
              <a:t>estudiantes</a:t>
            </a:r>
            <a:r>
              <a:rPr lang="en-US" sz="3200" dirty="0" smtClean="0"/>
              <a:t> </a:t>
            </a:r>
            <a:r>
              <a:rPr lang="en-US" sz="3200" dirty="0" err="1" smtClean="0"/>
              <a:t>para</a:t>
            </a:r>
            <a:r>
              <a:rPr lang="en-US" sz="3200" dirty="0" smtClean="0"/>
              <a:t> </a:t>
            </a:r>
            <a:r>
              <a:rPr lang="en-US" sz="3200" dirty="0" err="1" smtClean="0"/>
              <a:t>que</a:t>
            </a:r>
            <a:r>
              <a:rPr lang="en-US" sz="3200" dirty="0" smtClean="0"/>
              <a:t> </a:t>
            </a:r>
            <a:r>
              <a:rPr lang="en-US" sz="3200" dirty="0" err="1" smtClean="0"/>
              <a:t>avancen</a:t>
            </a:r>
            <a:r>
              <a:rPr lang="en-US" sz="3200" dirty="0" smtClean="0"/>
              <a:t> en </a:t>
            </a:r>
            <a:r>
              <a:rPr lang="en-US" sz="3200" dirty="0" err="1" smtClean="0"/>
              <a:t>su</a:t>
            </a:r>
            <a:r>
              <a:rPr lang="en-US" sz="3200" dirty="0" smtClean="0"/>
              <a:t> </a:t>
            </a:r>
            <a:r>
              <a:rPr lang="en-US" sz="3200" dirty="0" err="1" smtClean="0"/>
              <a:t>educación</a:t>
            </a:r>
            <a:r>
              <a:rPr lang="en-US" sz="3200" dirty="0" smtClean="0"/>
              <a:t> y en </a:t>
            </a:r>
            <a:r>
              <a:rPr lang="en-US" sz="3200" dirty="0" err="1" smtClean="0"/>
              <a:t>sus</a:t>
            </a:r>
            <a:r>
              <a:rPr lang="en-US" sz="3200" dirty="0" smtClean="0"/>
              <a:t> </a:t>
            </a:r>
            <a:r>
              <a:rPr lang="en-US" sz="3200" dirty="0" err="1" smtClean="0"/>
              <a:t>carreras</a:t>
            </a:r>
            <a:endParaRPr lang="es-CO"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2489" y="116456"/>
            <a:ext cx="5201556" cy="990600"/>
          </a:xfrm>
        </p:spPr>
        <p:txBody>
          <a:bodyPr/>
          <a:lstStyle/>
          <a:p>
            <a:r>
              <a:rPr lang="es-CO" dirty="0" smtClean="0"/>
              <a:t>UDACITY.COM: Credo</a:t>
            </a:r>
            <a:endParaRPr lang="es-CO" dirty="0"/>
          </a:p>
        </p:txBody>
      </p:sp>
      <p:pic>
        <p:nvPicPr>
          <p:cNvPr id="3074" name="Picture 2" descr="C:\Users\Frapie\Pictures\Gráficas Web\Udacity Creencias.png"/>
          <p:cNvPicPr>
            <a:picLocks noGrp="1" noChangeAspect="1" noChangeArrowheads="1"/>
          </p:cNvPicPr>
          <p:nvPr>
            <p:ph sz="quarter" idx="1"/>
          </p:nvPr>
        </p:nvPicPr>
        <p:blipFill>
          <a:blip r:embed="rId2"/>
          <a:srcRect/>
          <a:stretch>
            <a:fillRect/>
          </a:stretch>
        </p:blipFill>
        <p:spPr bwMode="auto">
          <a:xfrm>
            <a:off x="1828977" y="1509630"/>
            <a:ext cx="5444484" cy="2029739"/>
          </a:xfrm>
          <a:prstGeom prst="rect">
            <a:avLst/>
          </a:prstGeom>
          <a:noFill/>
        </p:spPr>
      </p:pic>
      <p:sp>
        <p:nvSpPr>
          <p:cNvPr id="5" name="4 Rectángulo"/>
          <p:cNvSpPr/>
          <p:nvPr/>
        </p:nvSpPr>
        <p:spPr>
          <a:xfrm>
            <a:off x="284668" y="3242290"/>
            <a:ext cx="8764437" cy="3477875"/>
          </a:xfrm>
          <a:prstGeom prst="rect">
            <a:avLst/>
          </a:prstGeom>
        </p:spPr>
        <p:txBody>
          <a:bodyPr wrap="square">
            <a:spAutoFit/>
          </a:bodyPr>
          <a:lstStyle/>
          <a:p>
            <a:pPr>
              <a:buFont typeface="Arial" pitchFamily="34" charset="0"/>
              <a:buChar char="•"/>
            </a:pPr>
            <a:r>
              <a:rPr lang="en-US" sz="2000" dirty="0" smtClean="0"/>
              <a:t>La </a:t>
            </a:r>
            <a:r>
              <a:rPr lang="en-US" sz="2000" dirty="0" err="1" smtClean="0"/>
              <a:t>educación</a:t>
            </a:r>
            <a:r>
              <a:rPr lang="en-US" sz="2000" dirty="0" smtClean="0"/>
              <a:t> superior </a:t>
            </a:r>
            <a:r>
              <a:rPr lang="en-US" sz="2000" dirty="0" err="1" smtClean="0"/>
              <a:t>está</a:t>
            </a:r>
            <a:r>
              <a:rPr lang="en-US" sz="2000" dirty="0" smtClean="0"/>
              <a:t> </a:t>
            </a:r>
            <a:r>
              <a:rPr lang="en-US" sz="2000" dirty="0" err="1" smtClean="0"/>
              <a:t>quebrada</a:t>
            </a:r>
            <a:r>
              <a:rPr lang="en-US" sz="2000" dirty="0" smtClean="0"/>
              <a:t>, con </a:t>
            </a:r>
            <a:r>
              <a:rPr lang="en-US" sz="2000" dirty="0" err="1" smtClean="0"/>
              <a:t>costos</a:t>
            </a:r>
            <a:r>
              <a:rPr lang="en-US" sz="2000" dirty="0" smtClean="0"/>
              <a:t> altos y </a:t>
            </a:r>
            <a:r>
              <a:rPr lang="en-US" sz="2000" dirty="0" err="1" smtClean="0"/>
              <a:t>crecientes</a:t>
            </a:r>
            <a:r>
              <a:rPr lang="en-US" sz="2000" dirty="0" smtClean="0"/>
              <a:t>, </a:t>
            </a:r>
            <a:r>
              <a:rPr lang="en-US" sz="2000" dirty="0" err="1" smtClean="0"/>
              <a:t>tanto</a:t>
            </a:r>
            <a:r>
              <a:rPr lang="en-US" sz="2000" dirty="0" smtClean="0"/>
              <a:t> </a:t>
            </a:r>
            <a:r>
              <a:rPr lang="en-US" sz="2000" dirty="0" err="1" smtClean="0"/>
              <a:t>para</a:t>
            </a:r>
            <a:r>
              <a:rPr lang="en-US" sz="2000" dirty="0" smtClean="0"/>
              <a:t> los </a:t>
            </a:r>
            <a:r>
              <a:rPr lang="en-US" sz="2000" dirty="0" err="1" smtClean="0"/>
              <a:t>estudiantes</a:t>
            </a:r>
            <a:r>
              <a:rPr lang="en-US" sz="2000" dirty="0" smtClean="0"/>
              <a:t> </a:t>
            </a:r>
            <a:r>
              <a:rPr lang="en-US" sz="2000" dirty="0" err="1" smtClean="0"/>
              <a:t>como</a:t>
            </a:r>
            <a:r>
              <a:rPr lang="en-US" sz="2000" dirty="0" smtClean="0"/>
              <a:t> </a:t>
            </a:r>
            <a:r>
              <a:rPr lang="en-US" sz="2000" dirty="0" err="1" smtClean="0"/>
              <a:t>para</a:t>
            </a:r>
            <a:r>
              <a:rPr lang="en-US" sz="2000" dirty="0" smtClean="0"/>
              <a:t> </a:t>
            </a:r>
            <a:r>
              <a:rPr lang="en-US" sz="2000" dirty="0" err="1" smtClean="0"/>
              <a:t>toda</a:t>
            </a:r>
            <a:r>
              <a:rPr lang="en-US" sz="2000" dirty="0" smtClean="0"/>
              <a:t> la </a:t>
            </a:r>
            <a:r>
              <a:rPr lang="en-US" sz="2000" dirty="0" err="1" smtClean="0"/>
              <a:t>sociedad</a:t>
            </a:r>
            <a:r>
              <a:rPr lang="en-US" sz="2000" dirty="0" smtClean="0"/>
              <a:t>. La </a:t>
            </a:r>
            <a:r>
              <a:rPr lang="en-US" sz="2000" dirty="0" err="1" smtClean="0"/>
              <a:t>educación</a:t>
            </a:r>
            <a:r>
              <a:rPr lang="en-US" sz="2000" dirty="0" smtClean="0"/>
              <a:t> </a:t>
            </a:r>
            <a:r>
              <a:rPr lang="en-US" sz="2000" dirty="0" err="1" smtClean="0"/>
              <a:t>ya</a:t>
            </a:r>
            <a:r>
              <a:rPr lang="en-US" sz="2000" dirty="0" smtClean="0"/>
              <a:t> no </a:t>
            </a:r>
            <a:r>
              <a:rPr lang="en-US" sz="2000" dirty="0" err="1" smtClean="0"/>
              <a:t>es</a:t>
            </a:r>
            <a:r>
              <a:rPr lang="en-US" sz="2000" dirty="0" smtClean="0"/>
              <a:t> un </a:t>
            </a:r>
            <a:r>
              <a:rPr lang="en-US" sz="2000" dirty="0" err="1" smtClean="0"/>
              <a:t>evento</a:t>
            </a:r>
            <a:r>
              <a:rPr lang="en-US" sz="2000" dirty="0" smtClean="0"/>
              <a:t> de </a:t>
            </a:r>
            <a:r>
              <a:rPr lang="en-US" sz="2000" dirty="0" err="1" smtClean="0"/>
              <a:t>una</a:t>
            </a:r>
            <a:r>
              <a:rPr lang="en-US" sz="2000" dirty="0" smtClean="0"/>
              <a:t> </a:t>
            </a:r>
            <a:r>
              <a:rPr lang="en-US" sz="2000" dirty="0" err="1" smtClean="0"/>
              <a:t>vez</a:t>
            </a:r>
            <a:r>
              <a:rPr lang="en-US" sz="2000" dirty="0" smtClean="0"/>
              <a:t>, </a:t>
            </a:r>
            <a:r>
              <a:rPr lang="en-US" sz="2000" dirty="0" err="1" smtClean="0"/>
              <a:t>sino</a:t>
            </a:r>
            <a:r>
              <a:rPr lang="en-US" sz="2000" dirty="0" smtClean="0"/>
              <a:t> </a:t>
            </a:r>
            <a:r>
              <a:rPr lang="en-US" sz="2000" dirty="0" err="1" smtClean="0"/>
              <a:t>una</a:t>
            </a:r>
            <a:r>
              <a:rPr lang="en-US" sz="2000" dirty="0" smtClean="0"/>
              <a:t> </a:t>
            </a:r>
            <a:r>
              <a:rPr lang="en-US" sz="2000" dirty="0" err="1" smtClean="0"/>
              <a:t>experiencia</a:t>
            </a:r>
            <a:r>
              <a:rPr lang="en-US" sz="2000" dirty="0" smtClean="0"/>
              <a:t> a lo </a:t>
            </a:r>
            <a:r>
              <a:rPr lang="en-US" sz="2000" dirty="0" err="1" smtClean="0"/>
              <a:t>lago</a:t>
            </a:r>
            <a:r>
              <a:rPr lang="en-US" sz="2000" dirty="0" smtClean="0"/>
              <a:t> de la </a:t>
            </a:r>
            <a:r>
              <a:rPr lang="en-US" sz="2000" dirty="0" err="1" smtClean="0"/>
              <a:t>vida</a:t>
            </a:r>
            <a:r>
              <a:rPr lang="en-US" sz="2000" dirty="0" smtClean="0"/>
              <a:t>. </a:t>
            </a:r>
            <a:r>
              <a:rPr lang="en-US" sz="2000" b="1" dirty="0" smtClean="0"/>
              <a:t>La </a:t>
            </a:r>
            <a:r>
              <a:rPr lang="en-US" sz="2000" b="1" dirty="0" err="1" smtClean="0"/>
              <a:t>educación</a:t>
            </a:r>
            <a:r>
              <a:rPr lang="en-US" sz="2000" b="1" dirty="0" smtClean="0"/>
              <a:t> </a:t>
            </a:r>
            <a:r>
              <a:rPr lang="en-US" sz="2000" b="1" dirty="0" err="1" smtClean="0"/>
              <a:t>debería</a:t>
            </a:r>
            <a:r>
              <a:rPr lang="en-US" sz="2000" b="1" dirty="0" smtClean="0"/>
              <a:t> </a:t>
            </a:r>
            <a:r>
              <a:rPr lang="en-US" sz="2000" b="1" dirty="0" err="1" smtClean="0"/>
              <a:t>consistir</a:t>
            </a:r>
            <a:r>
              <a:rPr lang="en-US" sz="2000" b="1" dirty="0" smtClean="0"/>
              <a:t> en </a:t>
            </a:r>
            <a:r>
              <a:rPr lang="en-US" sz="2000" b="1" dirty="0" err="1" smtClean="0"/>
              <a:t>menos</a:t>
            </a:r>
            <a:r>
              <a:rPr lang="en-US" sz="2000" b="1" dirty="0" smtClean="0"/>
              <a:t> </a:t>
            </a:r>
            <a:r>
              <a:rPr lang="en-US" sz="2000" b="1" dirty="0" err="1" smtClean="0"/>
              <a:t>escucha</a:t>
            </a:r>
            <a:r>
              <a:rPr lang="en-US" sz="2000" b="1" dirty="0" smtClean="0"/>
              <a:t> </a:t>
            </a:r>
            <a:r>
              <a:rPr lang="en-US" sz="2000" b="1" dirty="0" err="1" smtClean="0"/>
              <a:t>pasiva</a:t>
            </a:r>
            <a:r>
              <a:rPr lang="en-US" sz="2000" b="1" dirty="0" smtClean="0"/>
              <a:t> (no </a:t>
            </a:r>
            <a:r>
              <a:rPr lang="en-US" sz="2000" b="1" dirty="0" err="1" smtClean="0"/>
              <a:t>clases</a:t>
            </a:r>
            <a:r>
              <a:rPr lang="en-US" sz="2000" b="1" dirty="0" smtClean="0"/>
              <a:t> </a:t>
            </a:r>
            <a:r>
              <a:rPr lang="en-US" sz="2000" b="1" dirty="0" err="1" smtClean="0"/>
              <a:t>magistrales</a:t>
            </a:r>
            <a:r>
              <a:rPr lang="en-US" sz="2000" b="1" dirty="0" smtClean="0"/>
              <a:t>) y en </a:t>
            </a:r>
            <a:r>
              <a:rPr lang="en-US" sz="2000" b="1" dirty="0" err="1" smtClean="0"/>
              <a:t>más</a:t>
            </a:r>
            <a:r>
              <a:rPr lang="en-US" sz="2000" b="1" dirty="0" smtClean="0"/>
              <a:t> </a:t>
            </a:r>
            <a:r>
              <a:rPr lang="en-US" sz="2000" b="1" dirty="0" err="1" smtClean="0"/>
              <a:t>aprendizaje</a:t>
            </a:r>
            <a:r>
              <a:rPr lang="en-US" sz="2000" b="1" dirty="0" smtClean="0"/>
              <a:t> </a:t>
            </a:r>
            <a:r>
              <a:rPr lang="en-US" sz="2000" b="1" dirty="0" err="1" smtClean="0"/>
              <a:t>activo</a:t>
            </a:r>
            <a:r>
              <a:rPr lang="en-US" sz="2000" b="1" dirty="0" smtClean="0"/>
              <a:t>. </a:t>
            </a:r>
          </a:p>
          <a:p>
            <a:endParaRPr lang="en-US" sz="2000" dirty="0" smtClean="0"/>
          </a:p>
          <a:p>
            <a:pPr>
              <a:buFont typeface="Arial" pitchFamily="34" charset="0"/>
              <a:buChar char="•"/>
            </a:pPr>
            <a:r>
              <a:rPr lang="en-US" sz="2000" dirty="0" err="1" smtClean="0"/>
              <a:t>Estamos</a:t>
            </a:r>
            <a:r>
              <a:rPr lang="en-US" sz="2000" dirty="0" smtClean="0"/>
              <a:t> </a:t>
            </a:r>
            <a:r>
              <a:rPr lang="en-US" sz="2000" dirty="0" err="1" smtClean="0"/>
              <a:t>reinventando</a:t>
            </a:r>
            <a:r>
              <a:rPr lang="en-US" sz="2000" dirty="0" smtClean="0"/>
              <a:t> la </a:t>
            </a:r>
            <a:r>
              <a:rPr lang="en-US" sz="2000" dirty="0" err="1" smtClean="0"/>
              <a:t>educación</a:t>
            </a:r>
            <a:r>
              <a:rPr lang="en-US" sz="2000" dirty="0" smtClean="0"/>
              <a:t> </a:t>
            </a:r>
            <a:r>
              <a:rPr lang="en-US" sz="2000" dirty="0" err="1" smtClean="0"/>
              <a:t>para</a:t>
            </a:r>
            <a:r>
              <a:rPr lang="en-US" sz="2000" dirty="0" smtClean="0"/>
              <a:t> el </a:t>
            </a:r>
            <a:r>
              <a:rPr lang="en-US" sz="2000" dirty="0" err="1" smtClean="0"/>
              <a:t>Siglo</a:t>
            </a:r>
            <a:r>
              <a:rPr lang="en-US" sz="2000" dirty="0" smtClean="0"/>
              <a:t> XXI, </a:t>
            </a:r>
            <a:r>
              <a:rPr lang="en-US" sz="2000" dirty="0" err="1" smtClean="0"/>
              <a:t>cerrando</a:t>
            </a:r>
            <a:r>
              <a:rPr lang="en-US" sz="2000" dirty="0" smtClean="0"/>
              <a:t> la </a:t>
            </a:r>
            <a:r>
              <a:rPr lang="en-US" sz="2000" dirty="0" err="1" smtClean="0"/>
              <a:t>brecha</a:t>
            </a:r>
            <a:r>
              <a:rPr lang="en-US" sz="2000" dirty="0" smtClean="0"/>
              <a:t> entre </a:t>
            </a:r>
            <a:r>
              <a:rPr lang="en-US" sz="2000" dirty="0" err="1" smtClean="0"/>
              <a:t>competencias</a:t>
            </a:r>
            <a:r>
              <a:rPr lang="en-US" sz="2000" dirty="0" smtClean="0"/>
              <a:t> </a:t>
            </a:r>
            <a:r>
              <a:rPr lang="en-US" sz="2000" dirty="0" err="1" smtClean="0"/>
              <a:t>para</a:t>
            </a:r>
            <a:r>
              <a:rPr lang="en-US" sz="2000" dirty="0" smtClean="0"/>
              <a:t> el </a:t>
            </a:r>
            <a:r>
              <a:rPr lang="en-US" sz="2000" dirty="0" err="1" smtClean="0"/>
              <a:t>mundo</a:t>
            </a:r>
            <a:r>
              <a:rPr lang="en-US" sz="2000" dirty="0" smtClean="0"/>
              <a:t> real, </a:t>
            </a:r>
            <a:r>
              <a:rPr lang="en-US" sz="2000" dirty="0" err="1" smtClean="0"/>
              <a:t>educación</a:t>
            </a:r>
            <a:r>
              <a:rPr lang="en-US" sz="2000" dirty="0" smtClean="0"/>
              <a:t> </a:t>
            </a:r>
            <a:r>
              <a:rPr lang="en-US" sz="2000" dirty="0" err="1" smtClean="0"/>
              <a:t>relevante</a:t>
            </a:r>
            <a:r>
              <a:rPr lang="en-US" sz="2000" dirty="0" smtClean="0"/>
              <a:t> y </a:t>
            </a:r>
            <a:r>
              <a:rPr lang="en-US" sz="2000" dirty="0" err="1" smtClean="0"/>
              <a:t>empleo</a:t>
            </a:r>
            <a:r>
              <a:rPr lang="en-US" sz="2000" dirty="0" smtClean="0"/>
              <a:t>. </a:t>
            </a:r>
            <a:r>
              <a:rPr lang="en-US" sz="2000" dirty="0" err="1" smtClean="0"/>
              <a:t>Nuestros</a:t>
            </a:r>
            <a:r>
              <a:rPr lang="en-US" sz="2000" dirty="0" smtClean="0"/>
              <a:t> </a:t>
            </a:r>
            <a:r>
              <a:rPr lang="en-US" sz="2000" dirty="0" err="1" smtClean="0"/>
              <a:t>estudiantes</a:t>
            </a:r>
            <a:r>
              <a:rPr lang="en-US" sz="2000" dirty="0" smtClean="0"/>
              <a:t> </a:t>
            </a:r>
            <a:r>
              <a:rPr lang="en-US" sz="2000" dirty="0" err="1" smtClean="0"/>
              <a:t>manejarán</a:t>
            </a:r>
            <a:r>
              <a:rPr lang="en-US" sz="2000" dirty="0" smtClean="0"/>
              <a:t> con </a:t>
            </a:r>
            <a:r>
              <a:rPr lang="en-US" sz="2000" dirty="0" err="1" smtClean="0"/>
              <a:t>fluidez</a:t>
            </a:r>
            <a:r>
              <a:rPr lang="en-US" sz="2000" dirty="0" smtClean="0"/>
              <a:t> </a:t>
            </a:r>
            <a:r>
              <a:rPr lang="en-US" sz="2000" dirty="0" err="1" smtClean="0"/>
              <a:t>las</a:t>
            </a:r>
            <a:r>
              <a:rPr lang="en-US" sz="2000" dirty="0" smtClean="0"/>
              <a:t> </a:t>
            </a:r>
            <a:r>
              <a:rPr lang="en-US" sz="2000" dirty="0" err="1" smtClean="0"/>
              <a:t>nuevas</a:t>
            </a:r>
            <a:r>
              <a:rPr lang="en-US" sz="2000" dirty="0" smtClean="0"/>
              <a:t> </a:t>
            </a:r>
            <a:r>
              <a:rPr lang="en-US" sz="2000" dirty="0" err="1" smtClean="0"/>
              <a:t>tecnologías</a:t>
            </a:r>
            <a:r>
              <a:rPr lang="en-US" sz="2000" dirty="0" smtClean="0"/>
              <a:t>, </a:t>
            </a:r>
            <a:r>
              <a:rPr lang="en-US" sz="2000" dirty="0" err="1" smtClean="0"/>
              <a:t>las</a:t>
            </a:r>
            <a:r>
              <a:rPr lang="en-US" sz="2000" dirty="0" smtClean="0"/>
              <a:t> </a:t>
            </a:r>
            <a:r>
              <a:rPr lang="en-US" sz="2000" dirty="0" err="1" smtClean="0"/>
              <a:t>matemáticas</a:t>
            </a:r>
            <a:r>
              <a:rPr lang="en-US" sz="2000" dirty="0" smtClean="0"/>
              <a:t> </a:t>
            </a:r>
            <a:r>
              <a:rPr lang="en-US" sz="2000" dirty="0" err="1" smtClean="0"/>
              <a:t>modernas</a:t>
            </a:r>
            <a:r>
              <a:rPr lang="en-US" sz="2000" dirty="0" smtClean="0"/>
              <a:t> </a:t>
            </a:r>
            <a:r>
              <a:rPr lang="en-US" sz="2000" dirty="0" err="1" smtClean="0"/>
              <a:t>las</a:t>
            </a:r>
            <a:r>
              <a:rPr lang="en-US" sz="2000" dirty="0" smtClean="0"/>
              <a:t> </a:t>
            </a:r>
            <a:r>
              <a:rPr lang="en-US" sz="2000" dirty="0" err="1" smtClean="0"/>
              <a:t>ciencias</a:t>
            </a:r>
            <a:r>
              <a:rPr lang="en-US" sz="2000" dirty="0" smtClean="0"/>
              <a:t> y el </a:t>
            </a:r>
            <a:r>
              <a:rPr lang="en-US" sz="2000" dirty="0" err="1" smtClean="0"/>
              <a:t>pensamiento</a:t>
            </a:r>
            <a:r>
              <a:rPr lang="en-US" sz="2000" dirty="0" smtClean="0"/>
              <a:t> </a:t>
            </a:r>
            <a:r>
              <a:rPr lang="en-US" sz="2000" dirty="0" err="1" smtClean="0"/>
              <a:t>crítico</a:t>
            </a:r>
            <a:r>
              <a:rPr lang="en-US" sz="2000" dirty="0" smtClean="0"/>
              <a:t>. </a:t>
            </a:r>
            <a:r>
              <a:rPr lang="en-US" sz="2000" dirty="0" err="1" smtClean="0"/>
              <a:t>Ellos</a:t>
            </a:r>
            <a:r>
              <a:rPr lang="en-US" sz="2000" dirty="0" smtClean="0"/>
              <a:t> </a:t>
            </a:r>
            <a:r>
              <a:rPr lang="en-US" sz="2000" dirty="0" err="1" smtClean="0"/>
              <a:t>conjugarán</a:t>
            </a:r>
            <a:r>
              <a:rPr lang="en-US" sz="2000" dirty="0" smtClean="0"/>
              <a:t> </a:t>
            </a:r>
            <a:r>
              <a:rPr lang="en-US" sz="2000" dirty="0" err="1" smtClean="0"/>
              <a:t>habilidades</a:t>
            </a:r>
            <a:r>
              <a:rPr lang="en-US" sz="2000" dirty="0" smtClean="0"/>
              <a:t> con </a:t>
            </a:r>
            <a:r>
              <a:rPr lang="en-US" sz="2000" dirty="0" err="1" smtClean="0"/>
              <a:t>creatividad</a:t>
            </a:r>
            <a:r>
              <a:rPr lang="en-US" sz="2000" dirty="0" smtClean="0"/>
              <a:t> y </a:t>
            </a:r>
            <a:r>
              <a:rPr lang="en-US" sz="2000" dirty="0" err="1" smtClean="0"/>
              <a:t>humanidad</a:t>
            </a:r>
            <a:r>
              <a:rPr lang="en-US" sz="2000" dirty="0" smtClean="0"/>
              <a:t> </a:t>
            </a:r>
            <a:r>
              <a:rPr lang="en-US" sz="2000" dirty="0" err="1" smtClean="0"/>
              <a:t>para</a:t>
            </a:r>
            <a:r>
              <a:rPr lang="en-US" sz="2000" dirty="0" smtClean="0"/>
              <a:t> </a:t>
            </a:r>
            <a:r>
              <a:rPr lang="en-US" sz="2000" dirty="0" err="1" smtClean="0"/>
              <a:t>aprender</a:t>
            </a:r>
            <a:r>
              <a:rPr lang="en-US" sz="2000" dirty="0" smtClean="0"/>
              <a:t>, </a:t>
            </a:r>
            <a:r>
              <a:rPr lang="en-US" sz="2000" dirty="0" err="1" smtClean="0"/>
              <a:t>pensar</a:t>
            </a:r>
            <a:r>
              <a:rPr lang="en-US" sz="2000" dirty="0" smtClean="0"/>
              <a:t> y </a:t>
            </a:r>
            <a:r>
              <a:rPr lang="en-US" sz="2000" dirty="0" err="1" smtClean="0"/>
              <a:t>hacer</a:t>
            </a:r>
            <a:r>
              <a:rPr lang="en-US" sz="2000" dirty="0" smtClean="0"/>
              <a:t>. Los </a:t>
            </a:r>
            <a:r>
              <a:rPr lang="en-US" sz="2000" dirty="0" err="1" smtClean="0"/>
              <a:t>Udacianos</a:t>
            </a:r>
            <a:r>
              <a:rPr lang="en-US" sz="2000" dirty="0" smtClean="0"/>
              <a:t> son </a:t>
            </a:r>
            <a:r>
              <a:rPr lang="en-US" sz="2000" dirty="0" err="1" smtClean="0"/>
              <a:t>ciudadanos</a:t>
            </a:r>
            <a:r>
              <a:rPr lang="en-US" sz="2000" dirty="0" smtClean="0"/>
              <a:t> del </a:t>
            </a:r>
            <a:r>
              <a:rPr lang="en-US" sz="2000" dirty="0" err="1" smtClean="0"/>
              <a:t>mundo</a:t>
            </a:r>
            <a:r>
              <a:rPr lang="en-US" sz="2000" dirty="0" smtClean="0"/>
              <a:t>, </a:t>
            </a:r>
            <a:r>
              <a:rPr lang="en-US" sz="2000" dirty="0" err="1" smtClean="0"/>
              <a:t>curiosos</a:t>
            </a:r>
            <a:r>
              <a:rPr lang="en-US" sz="2000" dirty="0" smtClean="0"/>
              <a:t> y </a:t>
            </a:r>
            <a:r>
              <a:rPr lang="en-US" sz="2000" dirty="0" err="1" smtClean="0"/>
              <a:t>comprometidos</a:t>
            </a:r>
            <a:r>
              <a:rPr lang="en-US" sz="2000" dirty="0" smtClean="0"/>
              <a:t>. </a:t>
            </a:r>
            <a:endParaRPr lang="es-CO"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65071" y="0"/>
            <a:ext cx="5995186" cy="1219200"/>
          </a:xfrm>
        </p:spPr>
        <p:txBody>
          <a:bodyPr>
            <a:normAutofit/>
          </a:bodyPr>
          <a:lstStyle/>
          <a:p>
            <a:r>
              <a:rPr lang="es-CO" dirty="0" smtClean="0"/>
              <a:t>Harvard + MIT = </a:t>
            </a:r>
            <a:r>
              <a:rPr lang="es-CO" sz="6000" dirty="0" err="1" smtClean="0"/>
              <a:t>edX</a:t>
            </a:r>
            <a:endParaRPr lang="es-CO" sz="6000" dirty="0"/>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1979712" y="1522752"/>
            <a:ext cx="4909817" cy="528708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15907" y="0"/>
            <a:ext cx="3346877" cy="1219200"/>
          </a:xfrm>
        </p:spPr>
        <p:txBody>
          <a:bodyPr>
            <a:normAutofit/>
          </a:bodyPr>
          <a:lstStyle/>
          <a:p>
            <a:r>
              <a:rPr lang="es-CO" sz="6000" dirty="0" err="1" smtClean="0"/>
              <a:t>edX</a:t>
            </a:r>
            <a:r>
              <a:rPr lang="es-CO" sz="4800" dirty="0" smtClean="0"/>
              <a:t>: Socios</a:t>
            </a:r>
            <a:endParaRPr lang="es-CO" sz="4800" dirty="0"/>
          </a:p>
        </p:txBody>
      </p:sp>
      <p:pic>
        <p:nvPicPr>
          <p:cNvPr id="3074" name="Picture 2" descr="C:\Users\Frapie\Pictures\Gráficas Web\Socios EdX.png"/>
          <p:cNvPicPr>
            <a:picLocks noGrp="1" noChangeAspect="1" noChangeArrowheads="1"/>
          </p:cNvPicPr>
          <p:nvPr>
            <p:ph sz="quarter" idx="1"/>
          </p:nvPr>
        </p:nvPicPr>
        <p:blipFill>
          <a:blip r:embed="rId2" cstate="print"/>
          <a:stretch>
            <a:fillRect/>
          </a:stretch>
        </p:blipFill>
        <p:spPr bwMode="auto">
          <a:xfrm>
            <a:off x="164295" y="1526875"/>
            <a:ext cx="8798549" cy="524619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00241" y="107830"/>
            <a:ext cx="3881714" cy="990600"/>
          </a:xfrm>
        </p:spPr>
        <p:txBody>
          <a:bodyPr/>
          <a:lstStyle/>
          <a:p>
            <a:r>
              <a:rPr lang="es-CO" sz="5400" dirty="0" err="1" smtClean="0"/>
              <a:t>edX</a:t>
            </a:r>
            <a:r>
              <a:rPr lang="es-CO" dirty="0" smtClean="0"/>
              <a:t>: 51 Cursos</a:t>
            </a:r>
            <a:endParaRPr lang="es-CO" dirty="0"/>
          </a:p>
        </p:txBody>
      </p:sp>
      <p:pic>
        <p:nvPicPr>
          <p:cNvPr id="1026" name="Picture 2" descr="C:\Users\Frapie\Pictures\Gráficas Web\Cursos EdX.png"/>
          <p:cNvPicPr>
            <a:picLocks noGrp="1" noChangeAspect="1" noChangeArrowheads="1"/>
          </p:cNvPicPr>
          <p:nvPr>
            <p:ph sz="quarter" idx="1"/>
          </p:nvPr>
        </p:nvPicPr>
        <p:blipFill>
          <a:blip r:embed="rId2" cstate="print"/>
          <a:stretch>
            <a:fillRect/>
          </a:stretch>
        </p:blipFill>
        <p:spPr bwMode="auto">
          <a:xfrm>
            <a:off x="2685122" y="1483742"/>
            <a:ext cx="3781460" cy="537425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65735" y="125083"/>
            <a:ext cx="3735065" cy="990600"/>
          </a:xfrm>
        </p:spPr>
        <p:txBody>
          <a:bodyPr/>
          <a:lstStyle/>
          <a:p>
            <a:r>
              <a:rPr lang="es-CO" sz="5400" dirty="0" err="1" smtClean="0"/>
              <a:t>edX</a:t>
            </a:r>
            <a:r>
              <a:rPr lang="es-CO" dirty="0" smtClean="0"/>
              <a:t>: Propósito</a:t>
            </a:r>
            <a:endParaRPr lang="es-CO" dirty="0"/>
          </a:p>
        </p:txBody>
      </p:sp>
      <p:pic>
        <p:nvPicPr>
          <p:cNvPr id="2051" name="Picture 3" descr="C:\Users\Frapie\Pictures\Gráficas Web\Logo EdX.png"/>
          <p:cNvPicPr>
            <a:picLocks noGrp="1" noChangeAspect="1" noChangeArrowheads="1"/>
          </p:cNvPicPr>
          <p:nvPr>
            <p:ph sz="quarter" idx="1"/>
          </p:nvPr>
        </p:nvPicPr>
        <p:blipFill>
          <a:blip r:embed="rId2"/>
          <a:srcRect/>
          <a:stretch>
            <a:fillRect/>
          </a:stretch>
        </p:blipFill>
        <p:spPr bwMode="auto">
          <a:xfrm>
            <a:off x="-8626" y="3337703"/>
            <a:ext cx="1790950" cy="1286055"/>
          </a:xfrm>
          <a:prstGeom prst="rect">
            <a:avLst/>
          </a:prstGeom>
          <a:noFill/>
        </p:spPr>
      </p:pic>
      <p:sp>
        <p:nvSpPr>
          <p:cNvPr id="4" name="3 CuadroTexto"/>
          <p:cNvSpPr txBox="1"/>
          <p:nvPr/>
        </p:nvSpPr>
        <p:spPr>
          <a:xfrm>
            <a:off x="1664898" y="1483748"/>
            <a:ext cx="7479102" cy="5262979"/>
          </a:xfrm>
          <a:prstGeom prst="rect">
            <a:avLst/>
          </a:prstGeom>
          <a:noFill/>
        </p:spPr>
        <p:txBody>
          <a:bodyPr wrap="square" rtlCol="0">
            <a:spAutoFit/>
          </a:bodyPr>
          <a:lstStyle/>
          <a:p>
            <a:r>
              <a:rPr lang="en-US" sz="2400" dirty="0" err="1" smtClean="0"/>
              <a:t>Convertirnos</a:t>
            </a:r>
            <a:r>
              <a:rPr lang="en-US" sz="2400" dirty="0" smtClean="0"/>
              <a:t> en un </a:t>
            </a:r>
            <a:r>
              <a:rPr lang="en-US" sz="2400" dirty="0" err="1" smtClean="0"/>
              <a:t>recurso</a:t>
            </a:r>
            <a:r>
              <a:rPr lang="en-US" sz="2400" dirty="0" smtClean="0"/>
              <a:t> </a:t>
            </a:r>
            <a:r>
              <a:rPr lang="en-US" sz="2400" dirty="0" err="1" smtClean="0"/>
              <a:t>líder</a:t>
            </a:r>
            <a:r>
              <a:rPr lang="en-US" sz="2400" dirty="0" smtClean="0"/>
              <a:t> </a:t>
            </a:r>
            <a:r>
              <a:rPr lang="en-US" sz="2400" dirty="0" err="1" smtClean="0"/>
              <a:t>para</a:t>
            </a:r>
            <a:r>
              <a:rPr lang="en-US" sz="2400" dirty="0" smtClean="0"/>
              <a:t> </a:t>
            </a:r>
            <a:r>
              <a:rPr lang="en-US" sz="2400" dirty="0" err="1" smtClean="0"/>
              <a:t>aprendices</a:t>
            </a:r>
            <a:r>
              <a:rPr lang="en-US" sz="2400" dirty="0" smtClean="0"/>
              <a:t> y </a:t>
            </a:r>
            <a:r>
              <a:rPr lang="en-US" sz="2400" dirty="0" err="1" smtClean="0"/>
              <a:t>para</a:t>
            </a:r>
            <a:r>
              <a:rPr lang="en-US" sz="2400" dirty="0" smtClean="0"/>
              <a:t> el </a:t>
            </a:r>
            <a:r>
              <a:rPr lang="en-US" sz="2400" dirty="0" err="1" smtClean="0"/>
              <a:t>aprendizaje</a:t>
            </a:r>
            <a:r>
              <a:rPr lang="en-US" sz="2400" dirty="0" smtClean="0"/>
              <a:t> en </a:t>
            </a:r>
            <a:r>
              <a:rPr lang="en-US" sz="2400" dirty="0" err="1" smtClean="0"/>
              <a:t>todo</a:t>
            </a:r>
            <a:r>
              <a:rPr lang="en-US" sz="2400" dirty="0" smtClean="0"/>
              <a:t> el </a:t>
            </a:r>
            <a:r>
              <a:rPr lang="en-US" sz="2400" dirty="0" err="1" smtClean="0"/>
              <a:t>mundo</a:t>
            </a:r>
            <a:r>
              <a:rPr lang="en-US" sz="2400" dirty="0" smtClean="0"/>
              <a:t>, </a:t>
            </a:r>
            <a:r>
              <a:rPr lang="en-US" sz="2400" dirty="0" err="1" smtClean="0"/>
              <a:t>manteniéndonos</a:t>
            </a:r>
            <a:r>
              <a:rPr lang="en-US" sz="2400" dirty="0" smtClean="0"/>
              <a:t> </a:t>
            </a:r>
            <a:r>
              <a:rPr lang="en-US" sz="2400" dirty="0" err="1" smtClean="0"/>
              <a:t>enfocados</a:t>
            </a:r>
            <a:r>
              <a:rPr lang="en-US" sz="2400" dirty="0" smtClean="0"/>
              <a:t> en </a:t>
            </a:r>
            <a:r>
              <a:rPr lang="en-US" sz="2400" dirty="0" err="1" smtClean="0"/>
              <a:t>las</a:t>
            </a:r>
            <a:r>
              <a:rPr lang="en-US" sz="2400" dirty="0" smtClean="0"/>
              <a:t> </a:t>
            </a:r>
            <a:r>
              <a:rPr lang="en-US" sz="2400" dirty="0" err="1" smtClean="0"/>
              <a:t>metas</a:t>
            </a:r>
            <a:r>
              <a:rPr lang="en-US" sz="2400" dirty="0" smtClean="0"/>
              <a:t> y </a:t>
            </a:r>
            <a:r>
              <a:rPr lang="en-US" sz="2400" dirty="0" err="1" smtClean="0"/>
              <a:t>principios</a:t>
            </a:r>
            <a:r>
              <a:rPr lang="en-US" sz="2400" dirty="0" smtClean="0"/>
              <a:t> </a:t>
            </a:r>
            <a:r>
              <a:rPr lang="en-US" sz="2400" dirty="0" err="1" smtClean="0"/>
              <a:t>establecidos</a:t>
            </a:r>
            <a:r>
              <a:rPr lang="en-US" sz="2400" dirty="0" smtClean="0"/>
              <a:t> al </a:t>
            </a:r>
            <a:r>
              <a:rPr lang="en-US" sz="2400" dirty="0" err="1" smtClean="0"/>
              <a:t>constituir</a:t>
            </a:r>
            <a:r>
              <a:rPr lang="en-US" sz="2400" dirty="0" smtClean="0"/>
              <a:t> </a:t>
            </a:r>
            <a:r>
              <a:rPr lang="en-US" sz="2400" dirty="0" err="1" smtClean="0"/>
              <a:t>edX</a:t>
            </a:r>
            <a:r>
              <a:rPr lang="en-US" sz="2400" dirty="0" smtClean="0"/>
              <a:t>: </a:t>
            </a:r>
          </a:p>
          <a:p>
            <a:r>
              <a:rPr lang="en-US" sz="2400" b="1" dirty="0" err="1" smtClean="0"/>
              <a:t>Nuestras</a:t>
            </a:r>
            <a:r>
              <a:rPr lang="en-US" sz="2400" b="1" dirty="0" smtClean="0"/>
              <a:t> </a:t>
            </a:r>
            <a:r>
              <a:rPr lang="en-US" sz="2400" b="1" dirty="0" err="1" smtClean="0"/>
              <a:t>metas</a:t>
            </a:r>
            <a:r>
              <a:rPr lang="en-US" sz="2400" b="1" dirty="0" smtClean="0"/>
              <a:t>:</a:t>
            </a:r>
            <a:endParaRPr lang="en-US" sz="2400" dirty="0" smtClean="0"/>
          </a:p>
          <a:p>
            <a:r>
              <a:rPr lang="en-US" sz="2400" dirty="0" err="1" smtClean="0"/>
              <a:t>Ampliar</a:t>
            </a:r>
            <a:r>
              <a:rPr lang="en-US" sz="2400" dirty="0" smtClean="0"/>
              <a:t> a </a:t>
            </a:r>
            <a:r>
              <a:rPr lang="en-US" sz="2400" dirty="0" err="1" smtClean="0"/>
              <a:t>todo</a:t>
            </a:r>
            <a:r>
              <a:rPr lang="en-US" sz="2400" dirty="0" smtClean="0"/>
              <a:t> el </a:t>
            </a:r>
            <a:r>
              <a:rPr lang="en-US" sz="2400" dirty="0" err="1" smtClean="0"/>
              <a:t>mundo</a:t>
            </a:r>
            <a:r>
              <a:rPr lang="en-US" sz="2400" dirty="0" smtClean="0"/>
              <a:t> el </a:t>
            </a:r>
            <a:r>
              <a:rPr lang="en-US" sz="2400" dirty="0" err="1" smtClean="0"/>
              <a:t>acceso</a:t>
            </a:r>
            <a:r>
              <a:rPr lang="en-US" sz="2400" dirty="0" smtClean="0"/>
              <a:t> a la </a:t>
            </a:r>
            <a:r>
              <a:rPr lang="en-US" sz="2400" dirty="0" err="1" smtClean="0"/>
              <a:t>educación</a:t>
            </a:r>
            <a:endParaRPr lang="en-US" sz="2400" dirty="0" smtClean="0"/>
          </a:p>
          <a:p>
            <a:r>
              <a:rPr lang="en-US" sz="2400" dirty="0" err="1" smtClean="0"/>
              <a:t>Mejorar</a:t>
            </a:r>
            <a:r>
              <a:rPr lang="en-US" sz="2400" dirty="0" smtClean="0"/>
              <a:t> la </a:t>
            </a:r>
            <a:r>
              <a:rPr lang="en-US" sz="2400" dirty="0" err="1" smtClean="0"/>
              <a:t>enseñanza</a:t>
            </a:r>
            <a:r>
              <a:rPr lang="en-US" sz="2400" dirty="0" smtClean="0"/>
              <a:t> y el </a:t>
            </a:r>
            <a:r>
              <a:rPr lang="en-US" sz="2400" dirty="0" err="1" smtClean="0"/>
              <a:t>aprendizaje</a:t>
            </a:r>
            <a:r>
              <a:rPr lang="en-US" sz="2400" dirty="0" smtClean="0"/>
              <a:t> en el Campus y en </a:t>
            </a:r>
            <a:r>
              <a:rPr lang="en-US" sz="2400" dirty="0" err="1" smtClean="0"/>
              <a:t>línea</a:t>
            </a:r>
            <a:endParaRPr lang="en-US" sz="2400" dirty="0" smtClean="0"/>
          </a:p>
          <a:p>
            <a:r>
              <a:rPr lang="en-US" sz="2400" dirty="0" err="1" smtClean="0"/>
              <a:t>Avanzar</a:t>
            </a:r>
            <a:r>
              <a:rPr lang="en-US" sz="2400" dirty="0" smtClean="0"/>
              <a:t> la </a:t>
            </a:r>
            <a:r>
              <a:rPr lang="en-US" sz="2400" dirty="0" err="1" smtClean="0"/>
              <a:t>enseñanza</a:t>
            </a:r>
            <a:r>
              <a:rPr lang="en-US" sz="2400" dirty="0" smtClean="0"/>
              <a:t> y el </a:t>
            </a:r>
            <a:r>
              <a:rPr lang="en-US" sz="2400" dirty="0" err="1" smtClean="0"/>
              <a:t>aprendizaje</a:t>
            </a:r>
            <a:r>
              <a:rPr lang="en-US" sz="2400" dirty="0" smtClean="0"/>
              <a:t> </a:t>
            </a:r>
            <a:r>
              <a:rPr lang="en-US" sz="2400" dirty="0" err="1" smtClean="0"/>
              <a:t>mediante</a:t>
            </a:r>
            <a:r>
              <a:rPr lang="en-US" sz="2400" dirty="0" smtClean="0"/>
              <a:t> la </a:t>
            </a:r>
            <a:r>
              <a:rPr lang="en-US" sz="2400" dirty="0" err="1" smtClean="0"/>
              <a:t>investigación</a:t>
            </a:r>
            <a:endParaRPr lang="en-US" sz="2400" dirty="0" smtClean="0"/>
          </a:p>
          <a:p>
            <a:r>
              <a:rPr lang="en-US" sz="2400" b="1" dirty="0" err="1" smtClean="0"/>
              <a:t>Nuestros</a:t>
            </a:r>
            <a:r>
              <a:rPr lang="en-US" sz="2400" b="1" dirty="0" smtClean="0"/>
              <a:t> </a:t>
            </a:r>
            <a:r>
              <a:rPr lang="en-US" sz="2400" b="1" dirty="0" err="1" smtClean="0"/>
              <a:t>principios</a:t>
            </a:r>
            <a:r>
              <a:rPr lang="en-US" sz="2400" b="1" dirty="0" smtClean="0"/>
              <a:t>:</a:t>
            </a:r>
            <a:endParaRPr lang="en-US" sz="2400" dirty="0" smtClean="0"/>
          </a:p>
          <a:p>
            <a:r>
              <a:rPr lang="en-US" sz="2400" dirty="0" smtClean="0"/>
              <a:t>Sin </a:t>
            </a:r>
            <a:r>
              <a:rPr lang="en-US" sz="2400" dirty="0" err="1" smtClean="0"/>
              <a:t>ánimo</a:t>
            </a:r>
            <a:r>
              <a:rPr lang="en-US" sz="2400" dirty="0" smtClean="0"/>
              <a:t> de </a:t>
            </a:r>
            <a:r>
              <a:rPr lang="en-US" sz="2400" dirty="0" err="1" smtClean="0"/>
              <a:t>lucro</a:t>
            </a:r>
            <a:endParaRPr lang="en-US" sz="2400" dirty="0" smtClean="0"/>
          </a:p>
          <a:p>
            <a:r>
              <a:rPr lang="en-US" sz="2400" dirty="0" err="1" smtClean="0"/>
              <a:t>Plataforma</a:t>
            </a:r>
            <a:r>
              <a:rPr lang="en-US" sz="2400" dirty="0" smtClean="0"/>
              <a:t> de </a:t>
            </a:r>
            <a:r>
              <a:rPr lang="en-US" sz="2400" dirty="0" err="1" smtClean="0"/>
              <a:t>código</a:t>
            </a:r>
            <a:r>
              <a:rPr lang="en-US" sz="2400" dirty="0" smtClean="0"/>
              <a:t> </a:t>
            </a:r>
            <a:r>
              <a:rPr lang="en-US" sz="2400" dirty="0" err="1" smtClean="0"/>
              <a:t>abierto</a:t>
            </a:r>
            <a:endParaRPr lang="en-US" sz="2400" dirty="0" smtClean="0"/>
          </a:p>
          <a:p>
            <a:r>
              <a:rPr lang="en-US" sz="2400" dirty="0" err="1" smtClean="0"/>
              <a:t>Colaborativo</a:t>
            </a:r>
            <a:endParaRPr lang="en-US" sz="2400" dirty="0" smtClean="0"/>
          </a:p>
          <a:p>
            <a:r>
              <a:rPr lang="en-US" sz="2400" dirty="0" err="1" smtClean="0"/>
              <a:t>Financieramente</a:t>
            </a:r>
            <a:r>
              <a:rPr lang="en-US" sz="2400" dirty="0" smtClean="0"/>
              <a:t> </a:t>
            </a:r>
            <a:r>
              <a:rPr lang="en-US" sz="2400" dirty="0" err="1" smtClean="0"/>
              <a:t>sostenible</a:t>
            </a:r>
            <a:endParaRPr lang="es-CO"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josemaria.sepulveda\Desktop\Jose\Presentaciones_Consejos\España\2013\Directores_Generales_Enero\Imagenes\Diagrama_AgentesImplicado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543819"/>
            <a:ext cx="7620000" cy="50863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CuadroTexto"/>
          <p:cNvSpPr txBox="1"/>
          <p:nvPr/>
        </p:nvSpPr>
        <p:spPr>
          <a:xfrm>
            <a:off x="2339752" y="2060848"/>
            <a:ext cx="1656184" cy="646331"/>
          </a:xfrm>
          <a:prstGeom prst="rect">
            <a:avLst/>
          </a:prstGeom>
          <a:solidFill>
            <a:schemeClr val="bg1"/>
          </a:solidFill>
        </p:spPr>
        <p:txBody>
          <a:bodyPr wrap="square" rtlCol="0">
            <a:spAutoFit/>
          </a:bodyPr>
          <a:lstStyle/>
          <a:p>
            <a:r>
              <a:rPr lang="es-ES" dirty="0" smtClean="0"/>
              <a:t>Universidades</a:t>
            </a:r>
          </a:p>
          <a:p>
            <a:endParaRPr lang="es-ES" dirty="0"/>
          </a:p>
        </p:txBody>
      </p:sp>
      <p:sp>
        <p:nvSpPr>
          <p:cNvPr id="6" name="5 Rectángulo"/>
          <p:cNvSpPr/>
          <p:nvPr/>
        </p:nvSpPr>
        <p:spPr>
          <a:xfrm>
            <a:off x="111097" y="363917"/>
            <a:ext cx="8972521" cy="646331"/>
          </a:xfrm>
          <a:prstGeom prst="rect">
            <a:avLst/>
          </a:prstGeom>
        </p:spPr>
        <p:txBody>
          <a:bodyPr wrap="none">
            <a:spAutoFit/>
          </a:bodyPr>
          <a:lstStyle/>
          <a:p>
            <a:r>
              <a:rPr lang="en-US" sz="3600" dirty="0" err="1" smtClean="0">
                <a:solidFill>
                  <a:schemeClr val="tx2"/>
                </a:solidFill>
                <a:latin typeface="Trebuchet MS" charset="0"/>
                <a:ea typeface="+mj-ea"/>
                <a:cs typeface="Trebuchet MS" charset="0"/>
                <a:sym typeface="Trebuchet MS" charset="0"/>
              </a:rPr>
              <a:t>MiriadaX</a:t>
            </a:r>
            <a:r>
              <a:rPr lang="en-US" sz="3600" dirty="0" smtClean="0">
                <a:solidFill>
                  <a:schemeClr val="tx2"/>
                </a:solidFill>
                <a:latin typeface="Trebuchet MS" charset="0"/>
                <a:ea typeface="+mj-ea"/>
                <a:cs typeface="Trebuchet MS" charset="0"/>
                <a:sym typeface="Trebuchet MS" charset="0"/>
              </a:rPr>
              <a:t>: </a:t>
            </a:r>
            <a:r>
              <a:rPr lang="en-US" sz="3600" dirty="0" err="1" smtClean="0">
                <a:solidFill>
                  <a:schemeClr val="tx2"/>
                </a:solidFill>
                <a:latin typeface="Trebuchet MS" charset="0"/>
                <a:ea typeface="+mj-ea"/>
                <a:cs typeface="Trebuchet MS" charset="0"/>
                <a:sym typeface="Trebuchet MS" charset="0"/>
              </a:rPr>
              <a:t>Agentes</a:t>
            </a:r>
            <a:r>
              <a:rPr lang="en-US" sz="3600" dirty="0" smtClean="0">
                <a:solidFill>
                  <a:schemeClr val="tx2"/>
                </a:solidFill>
                <a:latin typeface="Trebuchet MS" charset="0"/>
                <a:ea typeface="+mj-ea"/>
                <a:cs typeface="Trebuchet MS" charset="0"/>
                <a:sym typeface="Trebuchet MS" charset="0"/>
              </a:rPr>
              <a:t> </a:t>
            </a:r>
            <a:r>
              <a:rPr lang="en-US" sz="3600" dirty="0" err="1" smtClean="0">
                <a:solidFill>
                  <a:schemeClr val="tx2"/>
                </a:solidFill>
                <a:latin typeface="Trebuchet MS" charset="0"/>
                <a:ea typeface="+mj-ea"/>
                <a:cs typeface="Trebuchet MS" charset="0"/>
                <a:sym typeface="Trebuchet MS" charset="0"/>
              </a:rPr>
              <a:t>implicados</a:t>
            </a:r>
            <a:r>
              <a:rPr lang="en-US" sz="3600" dirty="0" smtClean="0">
                <a:solidFill>
                  <a:schemeClr val="tx2"/>
                </a:solidFill>
                <a:latin typeface="Trebuchet MS" charset="0"/>
                <a:ea typeface="+mj-ea"/>
                <a:cs typeface="Trebuchet MS" charset="0"/>
                <a:sym typeface="Trebuchet MS" charset="0"/>
              </a:rPr>
              <a:t> en la </a:t>
            </a:r>
            <a:r>
              <a:rPr lang="en-US" sz="3600" dirty="0" err="1" smtClean="0">
                <a:solidFill>
                  <a:schemeClr val="tx2"/>
                </a:solidFill>
                <a:latin typeface="Trebuchet MS" charset="0"/>
                <a:ea typeface="+mj-ea"/>
                <a:cs typeface="Trebuchet MS" charset="0"/>
                <a:sym typeface="Trebuchet MS" charset="0"/>
              </a:rPr>
              <a:t>alianza</a:t>
            </a:r>
            <a:endParaRPr lang="es-CO" sz="3600" dirty="0">
              <a:solidFill>
                <a:schemeClr val="tx2"/>
              </a:solidFill>
              <a:latin typeface="Trebuchet MS" charset="0"/>
              <a:ea typeface="+mj-ea"/>
              <a:cs typeface="Trebuchet MS" charset="0"/>
              <a:sym typeface="Trebuchet MS" charset="0"/>
            </a:endParaRPr>
          </a:p>
        </p:txBody>
      </p:sp>
    </p:spTree>
    <p:extLst>
      <p:ext uri="{BB962C8B-B14F-4D97-AF65-F5344CB8AC3E}">
        <p14:creationId xmlns:p14="http://schemas.microsoft.com/office/powerpoint/2010/main" xmlns="" val="3771021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Innovaciones Disruptivas</a:t>
            </a:r>
            <a:endParaRPr lang="es-CO" dirty="0"/>
          </a:p>
        </p:txBody>
      </p:sp>
      <p:sp>
        <p:nvSpPr>
          <p:cNvPr id="3" name="2 Marcador de contenido"/>
          <p:cNvSpPr>
            <a:spLocks noGrp="1"/>
          </p:cNvSpPr>
          <p:nvPr>
            <p:ph sz="quarter" idx="1"/>
          </p:nvPr>
        </p:nvSpPr>
        <p:spPr>
          <a:xfrm>
            <a:off x="112160" y="1600200"/>
            <a:ext cx="8850702" cy="4525963"/>
          </a:xfrm>
        </p:spPr>
        <p:txBody>
          <a:bodyPr>
            <a:normAutofit/>
          </a:bodyPr>
          <a:lstStyle/>
          <a:p>
            <a:pPr>
              <a:buNone/>
            </a:pPr>
            <a:r>
              <a:rPr lang="es-CO" dirty="0" smtClean="0"/>
              <a:t>   “La innovación disruptiva … es más económica y más fácil de usar… Los proveedores tradicionales la ignoran, suponiendo que no es de interés para su clientela actual… Pero en la medida que la innovación disruptiva mejora… se convierte en una amenaza para los proveedores tradicionales.”</a:t>
            </a:r>
          </a:p>
          <a:p>
            <a:pPr lvl="8">
              <a:buNone/>
            </a:pPr>
            <a:r>
              <a:rPr lang="es-CO" sz="2800" i="1" dirty="0" smtClean="0"/>
              <a:t>C. </a:t>
            </a:r>
            <a:r>
              <a:rPr lang="es-CO" sz="2800" i="1" dirty="0" err="1" smtClean="0"/>
              <a:t>Christensen</a:t>
            </a:r>
            <a:r>
              <a:rPr lang="es-CO" sz="2800" i="1" dirty="0" smtClean="0"/>
              <a:t> y H. </a:t>
            </a:r>
            <a:r>
              <a:rPr lang="es-CO" sz="2800" i="1" dirty="0" err="1" smtClean="0"/>
              <a:t>Eyring</a:t>
            </a:r>
            <a:endParaRPr lang="es-CO" sz="2800" i="1" dirty="0" smtClean="0"/>
          </a:p>
          <a:p>
            <a:pPr lvl="8">
              <a:buNone/>
            </a:pPr>
            <a:r>
              <a:rPr lang="es-CO" sz="2800" i="1" dirty="0" smtClean="0"/>
              <a:t>“</a:t>
            </a:r>
            <a:r>
              <a:rPr lang="es-CO" sz="2800" i="1" dirty="0" err="1" smtClean="0"/>
              <a:t>The</a:t>
            </a:r>
            <a:r>
              <a:rPr lang="es-CO" sz="2800" i="1" dirty="0" smtClean="0"/>
              <a:t> </a:t>
            </a:r>
            <a:r>
              <a:rPr lang="es-CO" sz="2800" i="1" dirty="0" err="1" smtClean="0"/>
              <a:t>Innovative</a:t>
            </a:r>
            <a:r>
              <a:rPr lang="es-CO" sz="2800" i="1" dirty="0" smtClean="0"/>
              <a:t> </a:t>
            </a:r>
            <a:r>
              <a:rPr lang="es-CO" sz="2800" i="1" dirty="0" err="1" smtClean="0"/>
              <a:t>University</a:t>
            </a:r>
            <a:r>
              <a:rPr lang="es-CO" sz="2800" i="1" dirty="0" smtClean="0"/>
              <a:t>”, 2011</a:t>
            </a:r>
            <a:endParaRPr lang="es-CO" sz="28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12" y="274638"/>
            <a:ext cx="8962845" cy="1143000"/>
          </a:xfrm>
        </p:spPr>
        <p:txBody>
          <a:bodyPr>
            <a:noAutofit/>
          </a:bodyPr>
          <a:lstStyle/>
          <a:p>
            <a:r>
              <a:rPr lang="en-US" sz="3600" dirty="0" err="1" smtClean="0">
                <a:latin typeface="Trebuchet MS" charset="0"/>
                <a:cs typeface="Trebuchet MS" charset="0"/>
                <a:sym typeface="Trebuchet MS" charset="0"/>
              </a:rPr>
              <a:t>MiriadaX</a:t>
            </a:r>
            <a:r>
              <a:rPr lang="en-US" sz="3600" dirty="0" smtClean="0">
                <a:latin typeface="Trebuchet MS" charset="0"/>
                <a:cs typeface="Trebuchet MS" charset="0"/>
                <a:sym typeface="Trebuchet MS" charset="0"/>
              </a:rPr>
              <a:t>: </a:t>
            </a:r>
            <a:r>
              <a:rPr lang="en-US" sz="3600" dirty="0" err="1" smtClean="0">
                <a:latin typeface="Trebuchet MS" charset="0"/>
                <a:cs typeface="Trebuchet MS" charset="0"/>
                <a:sym typeface="Trebuchet MS" charset="0"/>
              </a:rPr>
              <a:t>Agentes</a:t>
            </a:r>
            <a:r>
              <a:rPr lang="en-US" sz="3600" dirty="0" smtClean="0">
                <a:latin typeface="Trebuchet MS" charset="0"/>
                <a:cs typeface="Trebuchet MS" charset="0"/>
                <a:sym typeface="Trebuchet MS" charset="0"/>
              </a:rPr>
              <a:t> </a:t>
            </a:r>
            <a:r>
              <a:rPr lang="en-US" sz="3600" dirty="0" err="1" smtClean="0">
                <a:latin typeface="Trebuchet MS" charset="0"/>
                <a:cs typeface="Trebuchet MS" charset="0"/>
                <a:sym typeface="Trebuchet MS" charset="0"/>
              </a:rPr>
              <a:t>implicados</a:t>
            </a:r>
            <a:r>
              <a:rPr lang="en-US" sz="3600" dirty="0" smtClean="0">
                <a:latin typeface="Trebuchet MS" charset="0"/>
                <a:cs typeface="Trebuchet MS" charset="0"/>
                <a:sym typeface="Trebuchet MS" charset="0"/>
              </a:rPr>
              <a:t> en la </a:t>
            </a:r>
            <a:r>
              <a:rPr lang="en-US" sz="3600" dirty="0" err="1" smtClean="0">
                <a:latin typeface="Trebuchet MS" charset="0"/>
                <a:cs typeface="Trebuchet MS" charset="0"/>
                <a:sym typeface="Trebuchet MS" charset="0"/>
              </a:rPr>
              <a:t>alianza</a:t>
            </a:r>
            <a:endParaRPr lang="es-CO" sz="3600" dirty="0"/>
          </a:p>
        </p:txBody>
      </p:sp>
      <p:sp>
        <p:nvSpPr>
          <p:cNvPr id="3" name="Content Placeholder 2"/>
          <p:cNvSpPr>
            <a:spLocks noGrp="1"/>
          </p:cNvSpPr>
          <p:nvPr>
            <p:ph sz="quarter" idx="1"/>
          </p:nvPr>
        </p:nvSpPr>
        <p:spPr>
          <a:xfrm>
            <a:off x="1328467" y="1781355"/>
            <a:ext cx="6495691" cy="4525963"/>
          </a:xfrm>
        </p:spPr>
        <p:txBody>
          <a:bodyPr>
            <a:normAutofit fontScale="92500" lnSpcReduction="20000"/>
          </a:bodyPr>
          <a:lstStyle/>
          <a:p>
            <a:r>
              <a:rPr lang="en-US" sz="3500" dirty="0" err="1" smtClean="0">
                <a:solidFill>
                  <a:schemeClr val="tx2"/>
                </a:solidFill>
              </a:rPr>
              <a:t>Telefónica</a:t>
            </a:r>
            <a:endParaRPr lang="en-US" sz="3500" dirty="0" smtClean="0">
              <a:solidFill>
                <a:schemeClr val="tx2"/>
              </a:solidFill>
            </a:endParaRPr>
          </a:p>
          <a:p>
            <a:pPr marL="857250" lvl="1" indent="-457200">
              <a:lnSpc>
                <a:spcPct val="95000"/>
              </a:lnSpc>
              <a:buFontTx/>
              <a:buChar char="-"/>
            </a:pPr>
            <a:r>
              <a:rPr lang="es-ES" sz="3000" dirty="0" smtClean="0">
                <a:solidFill>
                  <a:schemeClr val="tx2"/>
                </a:solidFill>
              </a:rPr>
              <a:t>Telefónica </a:t>
            </a:r>
            <a:r>
              <a:rPr lang="es-ES" sz="3000" dirty="0" err="1" smtClean="0">
                <a:solidFill>
                  <a:schemeClr val="tx2"/>
                </a:solidFill>
              </a:rPr>
              <a:t>Learning</a:t>
            </a:r>
            <a:r>
              <a:rPr lang="es-ES" sz="3000" dirty="0" smtClean="0">
                <a:solidFill>
                  <a:schemeClr val="tx2"/>
                </a:solidFill>
              </a:rPr>
              <a:t> </a:t>
            </a:r>
            <a:r>
              <a:rPr lang="es-ES" sz="3000" dirty="0" err="1" smtClean="0">
                <a:solidFill>
                  <a:schemeClr val="tx2"/>
                </a:solidFill>
              </a:rPr>
              <a:t>Services</a:t>
            </a:r>
            <a:endParaRPr lang="es-ES" sz="3000" dirty="0" smtClean="0">
              <a:solidFill>
                <a:schemeClr val="tx2"/>
              </a:solidFill>
            </a:endParaRPr>
          </a:p>
          <a:p>
            <a:pPr marL="1314450" lvl="2" indent="-457200">
              <a:lnSpc>
                <a:spcPct val="95000"/>
              </a:lnSpc>
              <a:buFontTx/>
              <a:buChar char="-"/>
            </a:pPr>
            <a:r>
              <a:rPr lang="es-ES" sz="3000" dirty="0" smtClean="0">
                <a:solidFill>
                  <a:schemeClr val="tx2"/>
                </a:solidFill>
              </a:rPr>
              <a:t>Plataforma</a:t>
            </a:r>
          </a:p>
          <a:p>
            <a:pPr marL="1314450" lvl="2" indent="-457200">
              <a:lnSpc>
                <a:spcPct val="95000"/>
              </a:lnSpc>
              <a:buFontTx/>
              <a:buChar char="-"/>
            </a:pPr>
            <a:r>
              <a:rPr lang="es-ES" sz="3000" dirty="0" smtClean="0">
                <a:solidFill>
                  <a:schemeClr val="tx2"/>
                </a:solidFill>
              </a:rPr>
              <a:t>Software y sistemas</a:t>
            </a:r>
          </a:p>
          <a:p>
            <a:pPr lvl="1"/>
            <a:endParaRPr lang="en-US" dirty="0" smtClean="0">
              <a:solidFill>
                <a:schemeClr val="tx2"/>
              </a:solidFill>
            </a:endParaRPr>
          </a:p>
          <a:p>
            <a:r>
              <a:rPr lang="en-US" sz="3500" dirty="0" smtClean="0">
                <a:solidFill>
                  <a:schemeClr val="tx2"/>
                </a:solidFill>
              </a:rPr>
              <a:t>Santander</a:t>
            </a:r>
          </a:p>
          <a:p>
            <a:pPr marL="857250" lvl="1" indent="-457200">
              <a:lnSpc>
                <a:spcPct val="105000"/>
              </a:lnSpc>
              <a:buFontTx/>
              <a:buChar char="-"/>
            </a:pPr>
            <a:r>
              <a:rPr lang="es-ES" sz="3000" dirty="0" smtClean="0">
                <a:solidFill>
                  <a:schemeClr val="tx2"/>
                </a:solidFill>
              </a:rPr>
              <a:t>Red </a:t>
            </a:r>
            <a:r>
              <a:rPr lang="es-ES" sz="3000" dirty="0" err="1" smtClean="0">
                <a:solidFill>
                  <a:schemeClr val="tx2"/>
                </a:solidFill>
              </a:rPr>
              <a:t>Universia</a:t>
            </a:r>
            <a:endParaRPr lang="es-ES" sz="3000" dirty="0" smtClean="0">
              <a:solidFill>
                <a:schemeClr val="tx2"/>
              </a:solidFill>
            </a:endParaRPr>
          </a:p>
          <a:p>
            <a:pPr marL="1314450" lvl="2" indent="-457200">
              <a:lnSpc>
                <a:spcPct val="105000"/>
              </a:lnSpc>
              <a:buFontTx/>
              <a:buChar char="-"/>
            </a:pPr>
            <a:r>
              <a:rPr lang="es-ES" sz="3000" dirty="0" smtClean="0">
                <a:solidFill>
                  <a:schemeClr val="tx2"/>
                </a:solidFill>
              </a:rPr>
              <a:t>1.242 universidades</a:t>
            </a:r>
          </a:p>
          <a:p>
            <a:pPr marL="1314450" lvl="2" indent="-457200">
              <a:lnSpc>
                <a:spcPct val="105000"/>
              </a:lnSpc>
              <a:buFontTx/>
              <a:buChar char="-"/>
            </a:pPr>
            <a:r>
              <a:rPr lang="es-ES" sz="3000" dirty="0" smtClean="0">
                <a:solidFill>
                  <a:schemeClr val="tx2"/>
                </a:solidFill>
              </a:rPr>
              <a:t>23 países</a:t>
            </a:r>
          </a:p>
          <a:p>
            <a:pPr marL="1314450" lvl="2" indent="-457200">
              <a:lnSpc>
                <a:spcPct val="105000"/>
              </a:lnSpc>
              <a:buFontTx/>
              <a:buChar char="-"/>
            </a:pPr>
            <a:r>
              <a:rPr lang="es-ES" sz="3000" dirty="0" smtClean="0">
                <a:solidFill>
                  <a:schemeClr val="tx2"/>
                </a:solidFill>
              </a:rPr>
              <a:t>9 millones de usuarios</a:t>
            </a:r>
          </a:p>
          <a:p>
            <a:endParaRPr lang="en-US" dirty="0"/>
          </a:p>
        </p:txBody>
      </p:sp>
    </p:spTree>
    <p:extLst>
      <p:ext uri="{BB962C8B-B14F-4D97-AF65-F5344CB8AC3E}">
        <p14:creationId xmlns:p14="http://schemas.microsoft.com/office/powerpoint/2010/main" xmlns="" val="54098544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2" name="Picture 1" descr="Z:\comun\Erick\GRAFICO.jpg"/>
          <p:cNvPicPr>
            <a:picLocks noChangeAspect="1" noChangeArrowheads="1"/>
          </p:cNvPicPr>
          <p:nvPr/>
        </p:nvPicPr>
        <p:blipFill>
          <a:blip r:embed="rId2" cstate="print"/>
          <a:srcRect t="11458" b="2083"/>
          <a:stretch>
            <a:fillRect/>
          </a:stretch>
        </p:blipFill>
        <p:spPr bwMode="auto">
          <a:xfrm>
            <a:off x="0" y="928712"/>
            <a:ext cx="9140825" cy="5929312"/>
          </a:xfrm>
          <a:prstGeom prst="rect">
            <a:avLst/>
          </a:prstGeom>
          <a:noFill/>
          <a:ln w="9525">
            <a:noFill/>
            <a:miter lim="800000"/>
            <a:headEnd/>
            <a:tailEnd/>
          </a:ln>
        </p:spPr>
      </p:pic>
      <p:pic>
        <p:nvPicPr>
          <p:cNvPr id="173063" name="Picture 13" descr="C:\Users\MARTA~1.DEL\AppData\Local\Temp\Rar$DI00.996\logo_miriadax.jpg"/>
          <p:cNvPicPr>
            <a:picLocks noChangeAspect="1" noChangeArrowheads="1"/>
          </p:cNvPicPr>
          <p:nvPr/>
        </p:nvPicPr>
        <p:blipFill>
          <a:blip r:embed="rId3" cstate="print"/>
          <a:srcRect/>
          <a:stretch>
            <a:fillRect/>
          </a:stretch>
        </p:blipFill>
        <p:spPr bwMode="auto">
          <a:xfrm>
            <a:off x="3348038" y="3213100"/>
            <a:ext cx="2592387" cy="628650"/>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normAutofit fontScale="85000" lnSpcReduction="20000"/>
          </a:bodyPr>
          <a:lstStyle/>
          <a:p>
            <a:pPr>
              <a:defRPr/>
            </a:pPr>
            <a:fld id="{ADCA1133-C544-490E-B6CF-E74F20F1EF4F}" type="slidenum">
              <a:rPr lang="es-ES" smtClean="0"/>
              <a:pPr>
                <a:defRPr/>
              </a:pPr>
              <a:t>31</a:t>
            </a:fld>
            <a:endParaRPr lang="es-ES"/>
          </a:p>
        </p:txBody>
      </p:sp>
      <p:sp>
        <p:nvSpPr>
          <p:cNvPr id="7" name="6 CuadroTexto"/>
          <p:cNvSpPr txBox="1"/>
          <p:nvPr/>
        </p:nvSpPr>
        <p:spPr>
          <a:xfrm>
            <a:off x="172560" y="151764"/>
            <a:ext cx="8812028" cy="646331"/>
          </a:xfrm>
          <a:prstGeom prst="rect">
            <a:avLst/>
          </a:prstGeom>
          <a:noFill/>
        </p:spPr>
        <p:txBody>
          <a:bodyPr wrap="none" rtlCol="0">
            <a:spAutoFit/>
          </a:bodyPr>
          <a:lstStyle/>
          <a:p>
            <a:r>
              <a:rPr lang="es-CO" sz="3600" dirty="0" smtClean="0">
                <a:solidFill>
                  <a:schemeClr val="tx2"/>
                </a:solidFill>
                <a:latin typeface="Trebuchet MS" charset="0"/>
                <a:ea typeface="+mj-ea"/>
                <a:cs typeface="Trebuchet MS" charset="0"/>
                <a:sym typeface="Trebuchet MS" charset="0"/>
              </a:rPr>
              <a:t>Los Componentes del Modelo de </a:t>
            </a:r>
            <a:r>
              <a:rPr lang="es-CO" sz="3600" dirty="0" err="1" smtClean="0">
                <a:solidFill>
                  <a:schemeClr val="tx2"/>
                </a:solidFill>
                <a:latin typeface="Trebuchet MS" charset="0"/>
                <a:ea typeface="+mj-ea"/>
                <a:cs typeface="Trebuchet MS" charset="0"/>
                <a:sym typeface="Trebuchet MS" charset="0"/>
              </a:rPr>
              <a:t>Miriada</a:t>
            </a:r>
            <a:r>
              <a:rPr lang="es-CO" sz="3600" dirty="0" smtClean="0">
                <a:solidFill>
                  <a:schemeClr val="tx2"/>
                </a:solidFill>
                <a:latin typeface="Trebuchet MS" charset="0"/>
                <a:ea typeface="+mj-ea"/>
                <a:cs typeface="Trebuchet MS" charset="0"/>
                <a:sym typeface="Trebuchet MS" charset="0"/>
              </a:rPr>
              <a:t> X</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9444" y="228600"/>
            <a:ext cx="7289148" cy="990600"/>
          </a:xfrm>
        </p:spPr>
        <p:txBody>
          <a:bodyPr/>
          <a:lstStyle/>
          <a:p>
            <a:r>
              <a:rPr lang="es-CO" dirty="0" err="1" smtClean="0"/>
              <a:t>MiriadaX</a:t>
            </a:r>
            <a:r>
              <a:rPr lang="es-CO" dirty="0" smtClean="0"/>
              <a:t>: Universidades socias</a:t>
            </a:r>
            <a:endParaRPr lang="es-CO" dirty="0"/>
          </a:p>
        </p:txBody>
      </p:sp>
      <p:pic>
        <p:nvPicPr>
          <p:cNvPr id="1026" name="Picture 2" descr="C:\Users\Frapie\Pictures\Gráficas Web\Socios MiriadaX.png"/>
          <p:cNvPicPr>
            <a:picLocks noGrp="1" noChangeAspect="1" noChangeArrowheads="1"/>
          </p:cNvPicPr>
          <p:nvPr>
            <p:ph sz="quarter" idx="1"/>
          </p:nvPr>
        </p:nvPicPr>
        <p:blipFill>
          <a:blip r:embed="rId2"/>
          <a:srcRect/>
          <a:stretch>
            <a:fillRect/>
          </a:stretch>
        </p:blipFill>
        <p:spPr bwMode="auto">
          <a:xfrm>
            <a:off x="1751271" y="1509621"/>
            <a:ext cx="5526787" cy="534687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8521" y="168218"/>
            <a:ext cx="7297947" cy="990600"/>
          </a:xfrm>
        </p:spPr>
        <p:txBody>
          <a:bodyPr>
            <a:normAutofit fontScale="90000"/>
          </a:bodyPr>
          <a:lstStyle/>
          <a:p>
            <a:r>
              <a:rPr lang="en-US" dirty="0" smtClean="0">
                <a:sym typeface="Trebuchet MS" charset="0"/>
              </a:rPr>
              <a:t>Dos </a:t>
            </a:r>
            <a:r>
              <a:rPr lang="en-US" dirty="0" err="1" smtClean="0">
                <a:sym typeface="Trebuchet MS" charset="0"/>
              </a:rPr>
              <a:t>meses</a:t>
            </a:r>
            <a:r>
              <a:rPr lang="en-US" dirty="0" smtClean="0">
                <a:sym typeface="Trebuchet MS" charset="0"/>
              </a:rPr>
              <a:t> de </a:t>
            </a:r>
            <a:r>
              <a:rPr lang="en-US" dirty="0" err="1" smtClean="0">
                <a:sym typeface="Trebuchet MS" charset="0"/>
              </a:rPr>
              <a:t>historia</a:t>
            </a:r>
            <a:r>
              <a:rPr lang="en-US" dirty="0" smtClean="0">
                <a:sym typeface="Trebuchet MS" charset="0"/>
              </a:rPr>
              <a:t> de </a:t>
            </a:r>
            <a:r>
              <a:rPr lang="en-US" dirty="0" err="1" smtClean="0">
                <a:sym typeface="Trebuchet MS" charset="0"/>
              </a:rPr>
              <a:t>MiriadaX</a:t>
            </a:r>
            <a:endParaRPr lang="es-CO" dirty="0" smtClean="0">
              <a:sym typeface="Trebuchet MS" charset="0"/>
            </a:endParaRPr>
          </a:p>
        </p:txBody>
      </p:sp>
      <p:sp>
        <p:nvSpPr>
          <p:cNvPr id="3" name="2 Marcador de contenido"/>
          <p:cNvSpPr>
            <a:spLocks noGrp="1"/>
          </p:cNvSpPr>
          <p:nvPr>
            <p:ph sz="quarter" idx="1"/>
          </p:nvPr>
        </p:nvSpPr>
        <p:spPr/>
        <p:txBody>
          <a:bodyPr>
            <a:normAutofit/>
          </a:bodyPr>
          <a:lstStyle/>
          <a:p>
            <a:r>
              <a:rPr lang="en-US" dirty="0" smtClean="0"/>
              <a:t>soon.</a:t>
            </a:r>
            <a:endParaRPr lang="es-CO" dirty="0"/>
          </a:p>
        </p:txBody>
      </p:sp>
      <p:pic>
        <p:nvPicPr>
          <p:cNvPr id="4" name="Picture 2" descr="C:\Users\josemaria.sepulveda\Desktop\Jose\Presentaciones_Consejos\España\2013\MOOCs\Imagenes\Registrados_MiriadaX.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960"/>
          <a:stretch/>
        </p:blipFill>
        <p:spPr bwMode="auto">
          <a:xfrm>
            <a:off x="576682" y="1554175"/>
            <a:ext cx="7851317" cy="521617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Nuevo </a:t>
            </a:r>
            <a:r>
              <a:rPr lang="en-US" dirty="0" err="1" smtClean="0"/>
              <a:t>jugador</a:t>
            </a:r>
            <a:r>
              <a:rPr lang="en-US" dirty="0" smtClean="0"/>
              <a:t>: MOOC2Degree.com</a:t>
            </a:r>
            <a:endParaRPr lang="es-CO" dirty="0"/>
          </a:p>
        </p:txBody>
      </p:sp>
      <p:sp>
        <p:nvSpPr>
          <p:cNvPr id="3" name="2 Marcador de contenido"/>
          <p:cNvSpPr>
            <a:spLocks noGrp="1"/>
          </p:cNvSpPr>
          <p:nvPr>
            <p:ph sz="quarter" idx="1"/>
          </p:nvPr>
        </p:nvSpPr>
        <p:spPr>
          <a:xfrm>
            <a:off x="215657" y="1522566"/>
            <a:ext cx="8790317" cy="5257800"/>
          </a:xfrm>
        </p:spPr>
        <p:txBody>
          <a:bodyPr>
            <a:normAutofit/>
          </a:bodyPr>
          <a:lstStyle/>
          <a:p>
            <a:r>
              <a:rPr lang="en-US" dirty="0" smtClean="0"/>
              <a:t>Academic Partnerships </a:t>
            </a:r>
            <a:r>
              <a:rPr lang="en-US" dirty="0" err="1" smtClean="0"/>
              <a:t>es</a:t>
            </a:r>
            <a:r>
              <a:rPr lang="en-US" dirty="0" smtClean="0"/>
              <a:t> </a:t>
            </a:r>
            <a:r>
              <a:rPr lang="en-US" dirty="0" err="1" smtClean="0"/>
              <a:t>una</a:t>
            </a:r>
            <a:r>
              <a:rPr lang="en-US" dirty="0" smtClean="0"/>
              <a:t> </a:t>
            </a:r>
            <a:r>
              <a:rPr lang="en-US" dirty="0" err="1" smtClean="0"/>
              <a:t>empresa</a:t>
            </a:r>
            <a:r>
              <a:rPr lang="en-US" dirty="0" smtClean="0"/>
              <a:t> </a:t>
            </a:r>
            <a:r>
              <a:rPr lang="en-US" dirty="0" err="1" smtClean="0"/>
              <a:t>que</a:t>
            </a:r>
            <a:r>
              <a:rPr lang="en-US" dirty="0" smtClean="0"/>
              <a:t> </a:t>
            </a:r>
            <a:r>
              <a:rPr lang="en-US" dirty="0" err="1" smtClean="0"/>
              <a:t>promete</a:t>
            </a:r>
            <a:r>
              <a:rPr lang="en-US" dirty="0" smtClean="0"/>
              <a:t> </a:t>
            </a:r>
            <a:r>
              <a:rPr lang="en-US" dirty="0" err="1" smtClean="0"/>
              <a:t>ayudar</a:t>
            </a:r>
            <a:r>
              <a:rPr lang="en-US" dirty="0" smtClean="0"/>
              <a:t> a </a:t>
            </a:r>
            <a:r>
              <a:rPr lang="en-US" dirty="0" err="1" smtClean="0"/>
              <a:t>universidades</a:t>
            </a:r>
            <a:r>
              <a:rPr lang="en-US" dirty="0" smtClean="0"/>
              <a:t> a </a:t>
            </a:r>
            <a:r>
              <a:rPr lang="en-US" dirty="0" err="1" smtClean="0"/>
              <a:t>convertir</a:t>
            </a:r>
            <a:r>
              <a:rPr lang="en-US" dirty="0" smtClean="0"/>
              <a:t> </a:t>
            </a:r>
            <a:r>
              <a:rPr lang="en-US" dirty="0" err="1" smtClean="0"/>
              <a:t>sus</a:t>
            </a:r>
            <a:r>
              <a:rPr lang="en-US" dirty="0" smtClean="0"/>
              <a:t> </a:t>
            </a:r>
            <a:r>
              <a:rPr lang="en-US" dirty="0" err="1" smtClean="0"/>
              <a:t>programas</a:t>
            </a:r>
            <a:r>
              <a:rPr lang="en-US" dirty="0" smtClean="0"/>
              <a:t> </a:t>
            </a:r>
            <a:r>
              <a:rPr lang="en-US" dirty="0" err="1" smtClean="0"/>
              <a:t>tradicionales</a:t>
            </a:r>
            <a:r>
              <a:rPr lang="en-US" dirty="0" smtClean="0"/>
              <a:t> a </a:t>
            </a:r>
            <a:r>
              <a:rPr lang="en-US" dirty="0" err="1" smtClean="0"/>
              <a:t>formato</a:t>
            </a:r>
            <a:r>
              <a:rPr lang="en-US" dirty="0" smtClean="0"/>
              <a:t> online, </a:t>
            </a:r>
            <a:r>
              <a:rPr lang="en-US" dirty="0" err="1" smtClean="0"/>
              <a:t>conseguirles</a:t>
            </a:r>
            <a:r>
              <a:rPr lang="en-US" dirty="0" smtClean="0"/>
              <a:t> </a:t>
            </a:r>
            <a:r>
              <a:rPr lang="en-US" dirty="0" err="1" smtClean="0"/>
              <a:t>estudiantes</a:t>
            </a:r>
            <a:r>
              <a:rPr lang="en-US" dirty="0" smtClean="0"/>
              <a:t> y </a:t>
            </a:r>
            <a:r>
              <a:rPr lang="en-US" dirty="0" err="1" smtClean="0"/>
              <a:t>acompañarlos</a:t>
            </a:r>
            <a:r>
              <a:rPr lang="en-US" dirty="0" smtClean="0"/>
              <a:t> </a:t>
            </a:r>
            <a:r>
              <a:rPr lang="en-US" dirty="0" err="1" smtClean="0"/>
              <a:t>hasta</a:t>
            </a:r>
            <a:r>
              <a:rPr lang="en-US" dirty="0" smtClean="0"/>
              <a:t> la </a:t>
            </a:r>
            <a:r>
              <a:rPr lang="en-US" dirty="0" err="1" smtClean="0"/>
              <a:t>graduación</a:t>
            </a:r>
            <a:r>
              <a:rPr lang="en-US" dirty="0" smtClean="0"/>
              <a:t>.</a:t>
            </a:r>
          </a:p>
          <a:p>
            <a:r>
              <a:rPr lang="en-US" dirty="0" smtClean="0"/>
              <a:t>Randy Best, </a:t>
            </a:r>
            <a:r>
              <a:rPr lang="en-US" dirty="0" err="1" smtClean="0"/>
              <a:t>Presidente</a:t>
            </a:r>
            <a:r>
              <a:rPr lang="en-US" dirty="0" smtClean="0"/>
              <a:t> de la Junta </a:t>
            </a:r>
            <a:r>
              <a:rPr lang="en-US" dirty="0" err="1" smtClean="0"/>
              <a:t>Directiva</a:t>
            </a:r>
            <a:r>
              <a:rPr lang="en-US" dirty="0" smtClean="0"/>
              <a:t> de Academic Partnerships, </a:t>
            </a:r>
            <a:r>
              <a:rPr lang="en-US" dirty="0" err="1" smtClean="0"/>
              <a:t>es</a:t>
            </a:r>
            <a:r>
              <a:rPr lang="en-US" dirty="0" smtClean="0"/>
              <a:t> el </a:t>
            </a:r>
            <a:r>
              <a:rPr lang="en-US" dirty="0" err="1" smtClean="0"/>
              <a:t>Fundador</a:t>
            </a:r>
            <a:r>
              <a:rPr lang="en-US" dirty="0" smtClean="0"/>
              <a:t> de Whitney.</a:t>
            </a:r>
          </a:p>
          <a:p>
            <a:r>
              <a:rPr lang="en-US" dirty="0" err="1" smtClean="0"/>
              <a:t>Estudiantes</a:t>
            </a:r>
            <a:r>
              <a:rPr lang="en-US" dirty="0" smtClean="0"/>
              <a:t> </a:t>
            </a:r>
            <a:r>
              <a:rPr lang="en-US" dirty="0" err="1" smtClean="0"/>
              <a:t>que</a:t>
            </a:r>
            <a:r>
              <a:rPr lang="en-US" dirty="0" smtClean="0"/>
              <a:t> </a:t>
            </a:r>
            <a:r>
              <a:rPr lang="en-US" dirty="0" err="1" smtClean="0"/>
              <a:t>completan</a:t>
            </a:r>
            <a:r>
              <a:rPr lang="en-US" dirty="0" smtClean="0"/>
              <a:t> </a:t>
            </a:r>
            <a:r>
              <a:rPr lang="en-US" dirty="0" err="1" smtClean="0"/>
              <a:t>exitosamente</a:t>
            </a:r>
            <a:r>
              <a:rPr lang="en-US" dirty="0" smtClean="0"/>
              <a:t> un primer </a:t>
            </a:r>
            <a:r>
              <a:rPr lang="en-US" dirty="0" err="1" smtClean="0"/>
              <a:t>curso</a:t>
            </a:r>
            <a:r>
              <a:rPr lang="en-US" dirty="0" smtClean="0"/>
              <a:t> de MOOC2Degree </a:t>
            </a:r>
            <a:r>
              <a:rPr lang="en-US" dirty="0" err="1" smtClean="0"/>
              <a:t>obtienen</a:t>
            </a:r>
            <a:r>
              <a:rPr lang="en-US" dirty="0" smtClean="0"/>
              <a:t> </a:t>
            </a:r>
            <a:r>
              <a:rPr lang="en-US" dirty="0" err="1" smtClean="0"/>
              <a:t>créditos</a:t>
            </a:r>
            <a:r>
              <a:rPr lang="en-US" dirty="0" smtClean="0"/>
              <a:t> </a:t>
            </a:r>
            <a:r>
              <a:rPr lang="en-US" dirty="0" err="1" smtClean="0"/>
              <a:t>académicos</a:t>
            </a:r>
            <a:r>
              <a:rPr lang="en-US" dirty="0" smtClean="0"/>
              <a:t> </a:t>
            </a:r>
            <a:r>
              <a:rPr lang="en-US" dirty="0" err="1" smtClean="0"/>
              <a:t>conducentes</a:t>
            </a:r>
            <a:r>
              <a:rPr lang="en-US" dirty="0" smtClean="0"/>
              <a:t> a </a:t>
            </a:r>
            <a:r>
              <a:rPr lang="en-US" dirty="0" err="1" smtClean="0"/>
              <a:t>grado</a:t>
            </a:r>
            <a:r>
              <a:rPr lang="en-US" dirty="0" smtClean="0"/>
              <a:t>, </a:t>
            </a:r>
            <a:r>
              <a:rPr lang="en-US" dirty="0" err="1" smtClean="0"/>
              <a:t>según</a:t>
            </a:r>
            <a:r>
              <a:rPr lang="en-US" dirty="0" smtClean="0"/>
              <a:t> </a:t>
            </a:r>
            <a:r>
              <a:rPr lang="en-US" dirty="0" err="1" smtClean="0"/>
              <a:t>criterios</a:t>
            </a:r>
            <a:r>
              <a:rPr lang="en-US" dirty="0" smtClean="0"/>
              <a:t> </a:t>
            </a:r>
            <a:r>
              <a:rPr lang="en-US" dirty="0" err="1" smtClean="0"/>
              <a:t>establecidos</a:t>
            </a:r>
            <a:r>
              <a:rPr lang="en-US" dirty="0" smtClean="0"/>
              <a:t> </a:t>
            </a:r>
            <a:r>
              <a:rPr lang="en-US" dirty="0" err="1" smtClean="0"/>
              <a:t>por</a:t>
            </a:r>
            <a:r>
              <a:rPr lang="en-US" dirty="0" smtClean="0"/>
              <a:t> </a:t>
            </a:r>
            <a:r>
              <a:rPr lang="en-US" dirty="0" err="1" smtClean="0"/>
              <a:t>cada</a:t>
            </a:r>
            <a:r>
              <a:rPr lang="en-US" dirty="0" smtClean="0"/>
              <a:t> </a:t>
            </a:r>
            <a:r>
              <a:rPr lang="en-US" dirty="0" err="1" smtClean="0"/>
              <a:t>universidad</a:t>
            </a:r>
            <a:r>
              <a:rPr lang="en-US" dirty="0" smtClean="0"/>
              <a:t> </a:t>
            </a:r>
            <a:r>
              <a:rPr lang="en-US" dirty="0" err="1" smtClean="0"/>
              <a:t>participante</a:t>
            </a:r>
            <a:r>
              <a:rPr lang="en-US" dirty="0" smtClean="0"/>
              <a:t>.</a:t>
            </a:r>
          </a:p>
          <a:p>
            <a:r>
              <a:rPr lang="en-US" dirty="0" err="1" smtClean="0"/>
              <a:t>Está</a:t>
            </a:r>
            <a:r>
              <a:rPr lang="en-US" dirty="0" smtClean="0"/>
              <a:t> </a:t>
            </a:r>
            <a:r>
              <a:rPr lang="en-US" dirty="0" err="1" smtClean="0"/>
              <a:t>enganchado</a:t>
            </a:r>
            <a:r>
              <a:rPr lang="en-US" dirty="0" smtClean="0"/>
              <a:t>; lo </a:t>
            </a:r>
            <a:r>
              <a:rPr lang="en-US" dirty="0" err="1" smtClean="0"/>
              <a:t>que</a:t>
            </a:r>
            <a:r>
              <a:rPr lang="en-US" dirty="0" smtClean="0"/>
              <a:t> </a:t>
            </a:r>
            <a:r>
              <a:rPr lang="en-US" dirty="0" err="1" smtClean="0"/>
              <a:t>sigue</a:t>
            </a:r>
            <a:r>
              <a:rPr lang="en-US" dirty="0" smtClean="0"/>
              <a:t> </a:t>
            </a:r>
            <a:r>
              <a:rPr lang="en-US" dirty="0" err="1" smtClean="0"/>
              <a:t>es</a:t>
            </a:r>
            <a:r>
              <a:rPr lang="en-US" dirty="0" smtClean="0"/>
              <a:t> </a:t>
            </a:r>
            <a:r>
              <a:rPr lang="en-US" dirty="0" err="1" smtClean="0"/>
              <a:t>pagando</a:t>
            </a:r>
            <a:r>
              <a:rPr lang="en-US" dirty="0" smtClean="0"/>
              <a:t>. </a:t>
            </a:r>
            <a:endParaRPr lang="es-CO"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0" y="159592"/>
            <a:ext cx="9144000" cy="990600"/>
          </a:xfrm>
        </p:spPr>
        <p:txBody>
          <a:bodyPr>
            <a:normAutofit fontScale="90000"/>
          </a:bodyPr>
          <a:lstStyle/>
          <a:p>
            <a:pPr algn="ctr"/>
            <a:r>
              <a:rPr lang="en-US" dirty="0" smtClean="0"/>
              <a:t>La </a:t>
            </a:r>
            <a:r>
              <a:rPr lang="en-US" dirty="0" err="1" smtClean="0"/>
              <a:t>experiencia</a:t>
            </a:r>
            <a:r>
              <a:rPr lang="en-US" dirty="0" smtClean="0"/>
              <a:t> de Georgia Tech</a:t>
            </a:r>
            <a:br>
              <a:rPr lang="en-US" dirty="0" smtClean="0"/>
            </a:br>
            <a:r>
              <a:rPr lang="en-US" dirty="0" smtClean="0"/>
              <a:t> en MOOC de </a:t>
            </a:r>
            <a:r>
              <a:rPr lang="en-US" dirty="0" err="1" smtClean="0"/>
              <a:t>Coursera</a:t>
            </a:r>
            <a:r>
              <a:rPr lang="en-US" dirty="0" smtClean="0"/>
              <a:t>; 7 </a:t>
            </a:r>
            <a:r>
              <a:rPr lang="en-US" dirty="0" err="1" smtClean="0"/>
              <a:t>meses</a:t>
            </a:r>
            <a:r>
              <a:rPr lang="en-US" dirty="0" smtClean="0"/>
              <a:t> y </a:t>
            </a:r>
            <a:r>
              <a:rPr lang="en-US" dirty="0" err="1" smtClean="0"/>
              <a:t>medio</a:t>
            </a:r>
            <a:endParaRPr lang="en-US" dirty="0"/>
          </a:p>
        </p:txBody>
      </p:sp>
      <p:sp>
        <p:nvSpPr>
          <p:cNvPr id="3" name="Content Placeholder 2"/>
          <p:cNvSpPr>
            <a:spLocks noGrp="1"/>
          </p:cNvSpPr>
          <p:nvPr>
            <p:ph sz="quarter" idx="1"/>
          </p:nvPr>
        </p:nvSpPr>
        <p:spPr>
          <a:xfrm>
            <a:off x="457200" y="1815850"/>
            <a:ext cx="8229600" cy="4912747"/>
          </a:xfrm>
        </p:spPr>
        <p:txBody>
          <a:bodyPr>
            <a:noAutofit/>
          </a:bodyPr>
          <a:lstStyle/>
          <a:p>
            <a:r>
              <a:rPr lang="en-US" sz="3600" dirty="0" smtClean="0"/>
              <a:t>Se </a:t>
            </a:r>
            <a:r>
              <a:rPr lang="en-US" sz="3600" dirty="0" err="1" smtClean="0"/>
              <a:t>asocian</a:t>
            </a:r>
            <a:r>
              <a:rPr lang="en-US" sz="3600" dirty="0" smtClean="0"/>
              <a:t> con Coursera en Julio de 2012</a:t>
            </a:r>
          </a:p>
          <a:p>
            <a:r>
              <a:rPr lang="en-US" sz="3600" dirty="0" smtClean="0"/>
              <a:t>Este </a:t>
            </a:r>
            <a:r>
              <a:rPr lang="en-US" sz="3600" dirty="0" err="1" smtClean="0"/>
              <a:t>es</a:t>
            </a:r>
            <a:r>
              <a:rPr lang="en-US" sz="3600" dirty="0" smtClean="0"/>
              <a:t> un </a:t>
            </a:r>
            <a:r>
              <a:rPr lang="en-US" sz="3600" dirty="0" err="1" smtClean="0"/>
              <a:t>ejemplo</a:t>
            </a:r>
            <a:r>
              <a:rPr lang="en-US" sz="3600" dirty="0" smtClean="0"/>
              <a:t> de “</a:t>
            </a:r>
            <a:r>
              <a:rPr lang="en-US" sz="3600" dirty="0" err="1" smtClean="0"/>
              <a:t>aprender</a:t>
            </a:r>
            <a:r>
              <a:rPr lang="en-US" sz="3600" dirty="0" smtClean="0"/>
              <a:t> </a:t>
            </a:r>
            <a:r>
              <a:rPr lang="en-US" sz="3600" dirty="0" err="1" smtClean="0"/>
              <a:t>haciendo</a:t>
            </a:r>
            <a:r>
              <a:rPr lang="en-US" sz="3600" dirty="0" smtClean="0"/>
              <a:t>”</a:t>
            </a:r>
          </a:p>
          <a:p>
            <a:r>
              <a:rPr lang="en-US" sz="3600" dirty="0" smtClean="0"/>
              <a:t>La </a:t>
            </a:r>
            <a:r>
              <a:rPr lang="en-US" sz="3600" dirty="0" err="1" smtClean="0"/>
              <a:t>universidad</a:t>
            </a:r>
            <a:r>
              <a:rPr lang="en-US" sz="3600" dirty="0" smtClean="0"/>
              <a:t> no </a:t>
            </a:r>
            <a:r>
              <a:rPr lang="en-US" sz="3600" dirty="0" err="1" smtClean="0"/>
              <a:t>estaba</a:t>
            </a:r>
            <a:r>
              <a:rPr lang="en-US" sz="3600" dirty="0" smtClean="0"/>
              <a:t> </a:t>
            </a:r>
            <a:r>
              <a:rPr lang="en-US" sz="3600" dirty="0" err="1" smtClean="0"/>
              <a:t>preparada</a:t>
            </a:r>
            <a:r>
              <a:rPr lang="en-US" sz="3600" dirty="0" smtClean="0"/>
              <a:t> </a:t>
            </a:r>
            <a:r>
              <a:rPr lang="en-US" sz="3600" dirty="0" err="1" smtClean="0"/>
              <a:t>para</a:t>
            </a:r>
            <a:r>
              <a:rPr lang="en-US" sz="3600" dirty="0" smtClean="0"/>
              <a:t> la </a:t>
            </a:r>
            <a:r>
              <a:rPr lang="en-US" sz="3600" dirty="0" err="1" smtClean="0"/>
              <a:t>velocidad</a:t>
            </a:r>
            <a:r>
              <a:rPr lang="en-US" sz="3600" dirty="0" smtClean="0"/>
              <a:t> de </a:t>
            </a:r>
            <a:r>
              <a:rPr lang="en-US" sz="3600" dirty="0" err="1" smtClean="0"/>
              <a:t>este</a:t>
            </a:r>
            <a:r>
              <a:rPr lang="en-US" sz="3600" dirty="0" smtClean="0"/>
              <a:t> </a:t>
            </a:r>
            <a:r>
              <a:rPr lang="en-US" sz="3600" dirty="0" err="1" smtClean="0"/>
              <a:t>lanzamiento</a:t>
            </a:r>
            <a:endParaRPr lang="en-US" sz="3600" dirty="0" smtClean="0"/>
          </a:p>
          <a:p>
            <a:r>
              <a:rPr lang="en-US" sz="3600" dirty="0" smtClean="0"/>
              <a:t>“</a:t>
            </a:r>
            <a:r>
              <a:rPr lang="en-US" sz="3600" dirty="0" err="1" smtClean="0"/>
              <a:t>Somos</a:t>
            </a:r>
            <a:r>
              <a:rPr lang="en-US" sz="3600" dirty="0" smtClean="0"/>
              <a:t> </a:t>
            </a:r>
            <a:r>
              <a:rPr lang="en-US" sz="3600" dirty="0" err="1" smtClean="0"/>
              <a:t>socios</a:t>
            </a:r>
            <a:r>
              <a:rPr lang="en-US" sz="3600" dirty="0" smtClean="0"/>
              <a:t> de </a:t>
            </a:r>
            <a:r>
              <a:rPr lang="en-US" sz="3600" dirty="0" err="1" smtClean="0"/>
              <a:t>una</a:t>
            </a:r>
            <a:r>
              <a:rPr lang="en-US" sz="3600" dirty="0" smtClean="0"/>
              <a:t> </a:t>
            </a:r>
            <a:r>
              <a:rPr lang="en-US" sz="3600" dirty="0" err="1" smtClean="0"/>
              <a:t>empresa</a:t>
            </a:r>
            <a:r>
              <a:rPr lang="en-US" sz="3600" dirty="0" smtClean="0"/>
              <a:t> ‘start-up’ </a:t>
            </a:r>
            <a:r>
              <a:rPr lang="en-US" sz="3600" dirty="0" err="1" smtClean="0"/>
              <a:t>que</a:t>
            </a:r>
            <a:r>
              <a:rPr lang="en-US" sz="3600" dirty="0" smtClean="0"/>
              <a:t> </a:t>
            </a:r>
            <a:r>
              <a:rPr lang="en-US" sz="3600" dirty="0" err="1" smtClean="0"/>
              <a:t>va</a:t>
            </a:r>
            <a:r>
              <a:rPr lang="en-US" sz="3600" dirty="0" smtClean="0"/>
              <a:t> a la </a:t>
            </a:r>
            <a:r>
              <a:rPr lang="en-US" sz="3600" dirty="0" err="1" smtClean="0"/>
              <a:t>velocidad</a:t>
            </a:r>
            <a:r>
              <a:rPr lang="en-US" sz="3600" dirty="0" smtClean="0"/>
              <a:t> de la </a:t>
            </a:r>
            <a:r>
              <a:rPr lang="en-US" sz="3600" dirty="0" err="1" smtClean="0"/>
              <a:t>luz</a:t>
            </a:r>
            <a:r>
              <a:rPr lang="en-US" sz="3600" dirty="0" smtClean="0"/>
              <a:t>”</a:t>
            </a:r>
          </a:p>
        </p:txBody>
      </p:sp>
    </p:spTree>
    <p:extLst>
      <p:ext uri="{BB962C8B-B14F-4D97-AF65-F5344CB8AC3E}">
        <p14:creationId xmlns:p14="http://schemas.microsoft.com/office/powerpoint/2010/main" xmlns="" val="683905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150966"/>
            <a:ext cx="9031857" cy="990600"/>
          </a:xfrm>
        </p:spPr>
        <p:txBody>
          <a:bodyPr>
            <a:normAutofit fontScale="90000"/>
          </a:bodyPr>
          <a:lstStyle/>
          <a:p>
            <a:pPr algn="ctr"/>
            <a:r>
              <a:rPr lang="en-US" dirty="0" smtClean="0"/>
              <a:t>La </a:t>
            </a:r>
            <a:r>
              <a:rPr lang="en-US" dirty="0" err="1" smtClean="0"/>
              <a:t>experiencia</a:t>
            </a:r>
            <a:r>
              <a:rPr lang="en-US" dirty="0" smtClean="0"/>
              <a:t> de Georgia Tech</a:t>
            </a:r>
            <a:br>
              <a:rPr lang="en-US" dirty="0" smtClean="0"/>
            </a:br>
            <a:r>
              <a:rPr lang="en-US" dirty="0" smtClean="0"/>
              <a:t> en MOOC de </a:t>
            </a:r>
            <a:r>
              <a:rPr lang="en-US" dirty="0" err="1" smtClean="0"/>
              <a:t>Coursera</a:t>
            </a:r>
            <a:r>
              <a:rPr lang="en-US" dirty="0" smtClean="0"/>
              <a:t>; 7 </a:t>
            </a:r>
            <a:r>
              <a:rPr lang="en-US" dirty="0" err="1" smtClean="0"/>
              <a:t>meses</a:t>
            </a:r>
            <a:r>
              <a:rPr lang="en-US" dirty="0" smtClean="0"/>
              <a:t> y </a:t>
            </a:r>
            <a:r>
              <a:rPr lang="en-US" dirty="0" err="1" smtClean="0"/>
              <a:t>medio</a:t>
            </a:r>
            <a:endParaRPr lang="en-US" dirty="0"/>
          </a:p>
        </p:txBody>
      </p:sp>
      <p:pic>
        <p:nvPicPr>
          <p:cNvPr id="4" name="Picture 3"/>
          <p:cNvPicPr>
            <a:picLocks noChangeAspect="1"/>
          </p:cNvPicPr>
          <p:nvPr/>
        </p:nvPicPr>
        <p:blipFill>
          <a:blip r:embed="rId2"/>
          <a:stretch>
            <a:fillRect/>
          </a:stretch>
        </p:blipFill>
        <p:spPr>
          <a:xfrm>
            <a:off x="948906" y="1513938"/>
            <a:ext cx="7125415" cy="5344062"/>
          </a:xfrm>
          <a:prstGeom prst="rect">
            <a:avLst/>
          </a:prstGeom>
        </p:spPr>
      </p:pic>
    </p:spTree>
    <p:extLst>
      <p:ext uri="{BB962C8B-B14F-4D97-AF65-F5344CB8AC3E}">
        <p14:creationId xmlns:p14="http://schemas.microsoft.com/office/powerpoint/2010/main" xmlns="" val="4178433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6" y="168218"/>
            <a:ext cx="9144000" cy="990600"/>
          </a:xfrm>
        </p:spPr>
        <p:txBody>
          <a:bodyPr>
            <a:normAutofit fontScale="90000"/>
          </a:bodyPr>
          <a:lstStyle/>
          <a:p>
            <a:pPr algn="ctr"/>
            <a:r>
              <a:rPr lang="en-US" dirty="0" smtClean="0"/>
              <a:t>La </a:t>
            </a:r>
            <a:r>
              <a:rPr lang="en-US" dirty="0" err="1" smtClean="0"/>
              <a:t>experiencia</a:t>
            </a:r>
            <a:r>
              <a:rPr lang="en-US" dirty="0" smtClean="0"/>
              <a:t> de Georgia Tech</a:t>
            </a:r>
            <a:br>
              <a:rPr lang="en-US" dirty="0" smtClean="0"/>
            </a:br>
            <a:r>
              <a:rPr lang="en-US" dirty="0" smtClean="0"/>
              <a:t> en MOOC de </a:t>
            </a:r>
            <a:r>
              <a:rPr lang="en-US" dirty="0" err="1" smtClean="0"/>
              <a:t>Coursera</a:t>
            </a:r>
            <a:r>
              <a:rPr lang="en-US" dirty="0" smtClean="0"/>
              <a:t>; 7 </a:t>
            </a:r>
            <a:r>
              <a:rPr lang="en-US" dirty="0" err="1" smtClean="0"/>
              <a:t>meses</a:t>
            </a:r>
            <a:r>
              <a:rPr lang="en-US" dirty="0" smtClean="0"/>
              <a:t> y </a:t>
            </a:r>
            <a:r>
              <a:rPr lang="en-US" dirty="0" err="1" smtClean="0"/>
              <a:t>medio</a:t>
            </a:r>
            <a:endParaRPr lang="en-US" dirty="0"/>
          </a:p>
        </p:txBody>
      </p:sp>
      <p:sp>
        <p:nvSpPr>
          <p:cNvPr id="3" name="Content Placeholder 2"/>
          <p:cNvSpPr>
            <a:spLocks noGrp="1"/>
          </p:cNvSpPr>
          <p:nvPr>
            <p:ph sz="quarter" idx="1"/>
          </p:nvPr>
        </p:nvSpPr>
        <p:spPr>
          <a:xfrm>
            <a:off x="422695" y="1833102"/>
            <a:ext cx="8462513" cy="4525963"/>
          </a:xfrm>
        </p:spPr>
        <p:txBody>
          <a:bodyPr>
            <a:normAutofit/>
          </a:bodyPr>
          <a:lstStyle/>
          <a:p>
            <a:r>
              <a:rPr lang="en-US" sz="3600" dirty="0" smtClean="0"/>
              <a:t>Es mucho </a:t>
            </a:r>
            <a:r>
              <a:rPr lang="en-US" sz="3600" dirty="0" err="1" smtClean="0"/>
              <a:t>más</a:t>
            </a:r>
            <a:r>
              <a:rPr lang="en-US" sz="3600" dirty="0" smtClean="0"/>
              <a:t> </a:t>
            </a:r>
            <a:r>
              <a:rPr lang="en-US" sz="3600" dirty="0" err="1" smtClean="0"/>
              <a:t>difícil</a:t>
            </a:r>
            <a:r>
              <a:rPr lang="en-US" sz="3600" dirty="0" smtClean="0"/>
              <a:t> de lo </a:t>
            </a:r>
            <a:r>
              <a:rPr lang="en-US" sz="3600" dirty="0" err="1" smtClean="0"/>
              <a:t>que</a:t>
            </a:r>
            <a:r>
              <a:rPr lang="en-US" sz="3600" dirty="0" smtClean="0"/>
              <a:t> </a:t>
            </a:r>
            <a:r>
              <a:rPr lang="en-US" sz="3600" dirty="0" err="1" smtClean="0"/>
              <a:t>parece</a:t>
            </a:r>
            <a:endParaRPr lang="en-US" sz="3600" dirty="0" smtClean="0"/>
          </a:p>
          <a:p>
            <a:r>
              <a:rPr lang="en-US" sz="3600" dirty="0" err="1" smtClean="0"/>
              <a:t>Demanda</a:t>
            </a:r>
            <a:r>
              <a:rPr lang="en-US" sz="3600" dirty="0" smtClean="0"/>
              <a:t> </a:t>
            </a:r>
            <a:r>
              <a:rPr lang="en-US" sz="3600" dirty="0" err="1" smtClean="0"/>
              <a:t>más</a:t>
            </a:r>
            <a:r>
              <a:rPr lang="en-US" sz="3600" dirty="0" smtClean="0"/>
              <a:t> </a:t>
            </a:r>
            <a:r>
              <a:rPr lang="en-US" sz="3600" dirty="0" err="1" smtClean="0"/>
              <a:t>recursos</a:t>
            </a:r>
            <a:r>
              <a:rPr lang="en-US" sz="3600" dirty="0" smtClean="0"/>
              <a:t> de lo </a:t>
            </a:r>
            <a:r>
              <a:rPr lang="en-US" sz="3600" dirty="0" err="1" smtClean="0"/>
              <a:t>que</a:t>
            </a:r>
            <a:r>
              <a:rPr lang="en-US" sz="3600" dirty="0" smtClean="0"/>
              <a:t> </a:t>
            </a:r>
            <a:r>
              <a:rPr lang="en-US" sz="3600" dirty="0" err="1" smtClean="0"/>
              <a:t>podría</a:t>
            </a:r>
            <a:r>
              <a:rPr lang="en-US" sz="3600" dirty="0" smtClean="0"/>
              <a:t> </a:t>
            </a:r>
            <a:r>
              <a:rPr lang="en-US" sz="3600" dirty="0" err="1" smtClean="0"/>
              <a:t>pensarse</a:t>
            </a:r>
            <a:endParaRPr lang="en-US" sz="3600" dirty="0" smtClean="0"/>
          </a:p>
          <a:p>
            <a:r>
              <a:rPr lang="en-US" sz="3600" dirty="0" err="1" smtClean="0"/>
              <a:t>Exige</a:t>
            </a:r>
            <a:r>
              <a:rPr lang="en-US" sz="3600" dirty="0" smtClean="0"/>
              <a:t> </a:t>
            </a:r>
            <a:r>
              <a:rPr lang="en-US" sz="3600" dirty="0" err="1" smtClean="0"/>
              <a:t>una</a:t>
            </a:r>
            <a:r>
              <a:rPr lang="en-US" sz="3600" dirty="0" smtClean="0"/>
              <a:t> </a:t>
            </a:r>
            <a:r>
              <a:rPr lang="en-US" sz="3600" dirty="0" err="1" smtClean="0"/>
              <a:t>capacidad</a:t>
            </a:r>
            <a:r>
              <a:rPr lang="en-US" sz="3600" dirty="0" smtClean="0"/>
              <a:t> </a:t>
            </a:r>
            <a:r>
              <a:rPr lang="en-US" sz="3600" dirty="0" err="1" smtClean="0"/>
              <a:t>administrativa</a:t>
            </a:r>
            <a:r>
              <a:rPr lang="en-US" sz="3600" dirty="0" smtClean="0"/>
              <a:t> </a:t>
            </a:r>
            <a:r>
              <a:rPr lang="en-US" sz="3600" dirty="0" err="1" smtClean="0"/>
              <a:t>escasa</a:t>
            </a:r>
            <a:r>
              <a:rPr lang="en-US" sz="3600" dirty="0" smtClean="0"/>
              <a:t> en la Universidad</a:t>
            </a:r>
          </a:p>
          <a:p>
            <a:r>
              <a:rPr lang="en-US" sz="3600" dirty="0" err="1" smtClean="0"/>
              <a:t>Requiere</a:t>
            </a:r>
            <a:r>
              <a:rPr lang="en-US" sz="3600" dirty="0" smtClean="0"/>
              <a:t> </a:t>
            </a:r>
            <a:r>
              <a:rPr lang="en-US" sz="3600" dirty="0" err="1" smtClean="0"/>
              <a:t>recursos</a:t>
            </a:r>
            <a:r>
              <a:rPr lang="en-US" sz="3600" dirty="0" smtClean="0"/>
              <a:t> de </a:t>
            </a:r>
            <a:r>
              <a:rPr lang="en-US" sz="3600" dirty="0" err="1" smtClean="0"/>
              <a:t>producción</a:t>
            </a:r>
            <a:r>
              <a:rPr lang="en-US" sz="3600" dirty="0" smtClean="0"/>
              <a:t> </a:t>
            </a:r>
            <a:r>
              <a:rPr lang="en-US" sz="3600" dirty="0" err="1" smtClean="0"/>
              <a:t>profesionales</a:t>
            </a:r>
            <a:r>
              <a:rPr lang="en-US" sz="3600" dirty="0" smtClean="0"/>
              <a:t> y </a:t>
            </a:r>
            <a:r>
              <a:rPr lang="en-US" sz="3600" dirty="0" err="1" smtClean="0"/>
              <a:t>sofisticados</a:t>
            </a:r>
            <a:endParaRPr lang="en-US" sz="3600" dirty="0" smtClean="0"/>
          </a:p>
          <a:p>
            <a:pPr marL="0" indent="0">
              <a:buNone/>
            </a:pPr>
            <a:endParaRPr lang="en-US" dirty="0"/>
          </a:p>
        </p:txBody>
      </p:sp>
    </p:spTree>
    <p:extLst>
      <p:ext uri="{BB962C8B-B14F-4D97-AF65-F5344CB8AC3E}">
        <p14:creationId xmlns:p14="http://schemas.microsoft.com/office/powerpoint/2010/main" xmlns="" val="4178433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36750" y="168218"/>
            <a:ext cx="7996686" cy="990600"/>
          </a:xfrm>
        </p:spPr>
        <p:txBody>
          <a:bodyPr>
            <a:normAutofit/>
          </a:bodyPr>
          <a:lstStyle/>
          <a:p>
            <a:r>
              <a:rPr lang="es-CO" dirty="0" smtClean="0"/>
              <a:t>MOOC: Altas tasas de deserción</a:t>
            </a:r>
            <a:endParaRPr lang="es-CO" dirty="0"/>
          </a:p>
        </p:txBody>
      </p:sp>
      <p:pic>
        <p:nvPicPr>
          <p:cNvPr id="11266" name="Picture 2" descr="C:\Users\Frapie\Pictures\Gráficas Web\Persistencia estudiantes MOOC.png"/>
          <p:cNvPicPr>
            <a:picLocks noGrp="1" noChangeAspect="1" noChangeArrowheads="1"/>
          </p:cNvPicPr>
          <p:nvPr>
            <p:ph sz="quarter" idx="1"/>
          </p:nvPr>
        </p:nvPicPr>
        <p:blipFill>
          <a:blip r:embed="rId2"/>
          <a:stretch>
            <a:fillRect/>
          </a:stretch>
        </p:blipFill>
        <p:spPr bwMode="auto">
          <a:xfrm>
            <a:off x="1272667" y="1600200"/>
            <a:ext cx="6833615" cy="4495800"/>
          </a:xfrm>
          <a:prstGeom prst="rect">
            <a:avLst/>
          </a:prstGeom>
          <a:noFill/>
        </p:spPr>
      </p:pic>
    </p:spTree>
    <p:extLst>
      <p:ext uri="{BB962C8B-B14F-4D97-AF65-F5344CB8AC3E}">
        <p14:creationId xmlns:p14="http://schemas.microsoft.com/office/powerpoint/2010/main" xmlns="" val="16961069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5841" y="1602947"/>
            <a:ext cx="8242359" cy="508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2986862" y="6316140"/>
            <a:ext cx="4709338" cy="369332"/>
          </a:xfrm>
          <a:prstGeom prst="rect">
            <a:avLst/>
          </a:prstGeom>
          <a:noFill/>
        </p:spPr>
        <p:txBody>
          <a:bodyPr wrap="square" rtlCol="0">
            <a:spAutoFit/>
          </a:bodyPr>
          <a:lstStyle/>
          <a:p>
            <a:r>
              <a:rPr lang="en-US" dirty="0">
                <a:solidFill>
                  <a:srgbClr val="1B2E5D"/>
                </a:solidFill>
              </a:rPr>
              <a:t>http://www.katyjordan.com/MOOCproject.html</a:t>
            </a:r>
          </a:p>
        </p:txBody>
      </p:sp>
      <p:sp>
        <p:nvSpPr>
          <p:cNvPr id="9" name="Rectangle 2"/>
          <p:cNvSpPr txBox="1">
            <a:spLocks noChangeArrowheads="1"/>
          </p:cNvSpPr>
          <p:nvPr/>
        </p:nvSpPr>
        <p:spPr bwMode="auto">
          <a:xfrm>
            <a:off x="741871" y="209909"/>
            <a:ext cx="7487729" cy="8568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lgn="ctr" defTabSz="914400" fontAlgn="base">
              <a:spcBef>
                <a:spcPct val="0"/>
              </a:spcBef>
              <a:spcAft>
                <a:spcPct val="0"/>
              </a:spcAft>
              <a:defRPr/>
            </a:pPr>
            <a:r>
              <a:rPr lang="es-CO" sz="4400" dirty="0" smtClean="0">
                <a:solidFill>
                  <a:schemeClr val="tx2"/>
                </a:solidFill>
                <a:latin typeface="+mj-lt"/>
                <a:ea typeface="+mj-ea"/>
                <a:cs typeface="+mj-cs"/>
              </a:rPr>
              <a:t>MOOC: Altas tasas de deserción</a:t>
            </a:r>
            <a:endParaRPr lang="en-US" sz="4400" dirty="0" smtClean="0">
              <a:solidFill>
                <a:schemeClr val="tx2"/>
              </a:solidFill>
              <a:latin typeface="+mj-lt"/>
              <a:ea typeface="+mj-ea"/>
              <a:cs typeface="+mj-cs"/>
            </a:endParaRPr>
          </a:p>
        </p:txBody>
      </p:sp>
      <p:sp>
        <p:nvSpPr>
          <p:cNvPr id="11" name="Title 1"/>
          <p:cNvSpPr txBox="1">
            <a:spLocks/>
          </p:cNvSpPr>
          <p:nvPr/>
        </p:nvSpPr>
        <p:spPr>
          <a:xfrm>
            <a:off x="457200" y="-76200"/>
            <a:ext cx="77724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mj-lt"/>
              <a:ea typeface="+mj-ea"/>
              <a:cs typeface="+mj-cs"/>
            </a:endParaRPr>
          </a:p>
        </p:txBody>
      </p:sp>
      <p:sp>
        <p:nvSpPr>
          <p:cNvPr id="12" name="Rectangle 11"/>
          <p:cNvSpPr/>
          <p:nvPr/>
        </p:nvSpPr>
        <p:spPr>
          <a:xfrm>
            <a:off x="5057775" y="4057650"/>
            <a:ext cx="4086225" cy="876300"/>
          </a:xfrm>
          <a:prstGeom prst="rect">
            <a:avLst/>
          </a:prstGeom>
          <a:gradFill flip="none" rotWithShape="1">
            <a:gsLst>
              <a:gs pos="0">
                <a:srgbClr val="1B2E5D"/>
              </a:gs>
              <a:gs pos="100000">
                <a:schemeClr val="tx1"/>
              </a:gs>
              <a:gs pos="66000">
                <a:srgbClr val="1B2E5D"/>
              </a:gs>
            </a:gsLst>
            <a:lin ang="2112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019676" y="3962400"/>
            <a:ext cx="4191000" cy="116549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sz="2800" dirty="0" smtClean="0">
                <a:solidFill>
                  <a:schemeClr val="bg1"/>
                </a:solidFill>
                <a:effectLst>
                  <a:outerShdw blurRad="38100" dist="38100" dir="2700000" algn="tl">
                    <a:srgbClr val="000000">
                      <a:alpha val="43137"/>
                    </a:srgbClr>
                  </a:outerShdw>
                </a:effectLst>
              </a:rPr>
              <a:t>12,725 Registered</a:t>
            </a:r>
          </a:p>
          <a:p>
            <a:r>
              <a:rPr lang="en-US" sz="2800" dirty="0" smtClean="0">
                <a:solidFill>
                  <a:schemeClr val="bg1"/>
                </a:solidFill>
                <a:effectLst>
                  <a:outerShdw blurRad="38100" dist="38100" dir="2700000" algn="tl">
                    <a:srgbClr val="000000">
                      <a:alpha val="43137"/>
                    </a:srgbClr>
                  </a:outerShdw>
                </a:effectLst>
              </a:rPr>
              <a:t>      574 Earned Certificates</a:t>
            </a:r>
            <a:endParaRPr lang="en-US" sz="2800" dirty="0">
              <a:solidFill>
                <a:schemeClr val="bg1"/>
              </a:solidFill>
              <a:effectLst>
                <a:outerShdw blurRad="38100" dist="38100" dir="2700000" algn="tl">
                  <a:srgbClr val="000000">
                    <a:alpha val="43137"/>
                  </a:srgbClr>
                </a:outerShdw>
              </a:effectLst>
            </a:endParaRPr>
          </a:p>
        </p:txBody>
      </p:sp>
      <p:sp>
        <p:nvSpPr>
          <p:cNvPr id="8" name="Oval 7"/>
          <p:cNvSpPr/>
          <p:nvPr/>
        </p:nvSpPr>
        <p:spPr>
          <a:xfrm>
            <a:off x="7772400" y="3194882"/>
            <a:ext cx="1257300" cy="111832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effectLst>
                  <a:outerShdw blurRad="38100" dist="38100" dir="2700000" algn="tl">
                    <a:srgbClr val="000000">
                      <a:alpha val="43137"/>
                    </a:srgbClr>
                  </a:outerShdw>
                </a:effectLst>
              </a:rPr>
              <a:t>&lt; 5%</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748631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err="1" smtClean="0"/>
              <a:t>Christensen</a:t>
            </a:r>
            <a:r>
              <a:rPr lang="es-CO" dirty="0" smtClean="0"/>
              <a:t>: Innovaciones Disruptivas</a:t>
            </a:r>
            <a:endParaRPr lang="es-CO" dirty="0"/>
          </a:p>
        </p:txBody>
      </p:sp>
      <p:pic>
        <p:nvPicPr>
          <p:cNvPr id="1027" name="Picture 3"/>
          <p:cNvPicPr>
            <a:picLocks noGrp="1" noChangeAspect="1" noChangeArrowheads="1"/>
          </p:cNvPicPr>
          <p:nvPr>
            <p:ph sz="quarter" idx="1"/>
          </p:nvPr>
        </p:nvPicPr>
        <p:blipFill>
          <a:blip r:embed="rId2"/>
          <a:srcRect/>
          <a:stretch>
            <a:fillRect/>
          </a:stretch>
        </p:blipFill>
        <p:spPr bwMode="auto">
          <a:xfrm>
            <a:off x="1545818" y="1570008"/>
            <a:ext cx="5942358" cy="450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udentPatternsInMoocs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763" y="1524855"/>
            <a:ext cx="7125419" cy="491169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1"/>
          <p:cNvSpPr txBox="1">
            <a:spLocks/>
          </p:cNvSpPr>
          <p:nvPr/>
        </p:nvSpPr>
        <p:spPr>
          <a:xfrm>
            <a:off x="713112" y="0"/>
            <a:ext cx="7772400" cy="1143000"/>
          </a:xfrm>
          <a:prstGeom prst="rect">
            <a:avLst/>
          </a:prstGeom>
        </p:spPr>
        <p:txBody>
          <a:bodyPr vert="horz" lIns="91440" tIns="45720" rIns="91440" bIns="45720" rtlCol="0" anchor="ctr">
            <a:normAutofit fontScale="92500"/>
          </a:bodyPr>
          <a:lstStyle/>
          <a:p>
            <a:pPr lvl="0" algn="ctr" defTabSz="914400" fontAlgn="base">
              <a:spcBef>
                <a:spcPct val="0"/>
              </a:spcBef>
              <a:spcAft>
                <a:spcPct val="0"/>
              </a:spcAft>
              <a:defRPr/>
            </a:pPr>
            <a:r>
              <a:rPr lang="es-CO" sz="4800" dirty="0" smtClean="0">
                <a:solidFill>
                  <a:schemeClr val="tx2"/>
                </a:solidFill>
              </a:rPr>
              <a:t>MOOC: Altas tasas de deserción</a:t>
            </a:r>
            <a:endParaRPr lang="en-US" sz="4800" dirty="0" smtClean="0">
              <a:solidFill>
                <a:schemeClr val="tx2"/>
              </a:solidFill>
            </a:endParaRPr>
          </a:p>
        </p:txBody>
      </p:sp>
      <p:sp>
        <p:nvSpPr>
          <p:cNvPr id="4" name="3 CuadroTexto"/>
          <p:cNvSpPr txBox="1"/>
          <p:nvPr/>
        </p:nvSpPr>
        <p:spPr>
          <a:xfrm>
            <a:off x="7355074" y="2907102"/>
            <a:ext cx="1788926" cy="1815882"/>
          </a:xfrm>
          <a:prstGeom prst="rect">
            <a:avLst/>
          </a:prstGeom>
          <a:noFill/>
        </p:spPr>
        <p:txBody>
          <a:bodyPr wrap="square" rtlCol="0">
            <a:spAutoFit/>
          </a:bodyPr>
          <a:lstStyle/>
          <a:p>
            <a:pPr>
              <a:buFont typeface="Arial" pitchFamily="34" charset="0"/>
              <a:buChar char="•"/>
            </a:pPr>
            <a:r>
              <a:rPr lang="es-CO" sz="2800" dirty="0" smtClean="0"/>
              <a:t>Curiosos</a:t>
            </a:r>
          </a:p>
          <a:p>
            <a:pPr>
              <a:buFont typeface="Arial" pitchFamily="34" charset="0"/>
              <a:buChar char="•"/>
            </a:pPr>
            <a:r>
              <a:rPr lang="es-CO" sz="2800" dirty="0" smtClean="0"/>
              <a:t>Informales</a:t>
            </a:r>
          </a:p>
          <a:p>
            <a:pPr>
              <a:buFont typeface="Arial" pitchFamily="34" charset="0"/>
              <a:buChar char="•"/>
            </a:pPr>
            <a:r>
              <a:rPr lang="es-CO" sz="2800" dirty="0" smtClean="0"/>
              <a:t>Pasivos</a:t>
            </a:r>
          </a:p>
          <a:p>
            <a:pPr>
              <a:buFont typeface="Arial" pitchFamily="34" charset="0"/>
              <a:buChar char="•"/>
            </a:pPr>
            <a:r>
              <a:rPr lang="es-CO" sz="2800" dirty="0" smtClean="0"/>
              <a:t>Activos</a:t>
            </a:r>
            <a:endParaRPr lang="es-CO" sz="2800" dirty="0"/>
          </a:p>
        </p:txBody>
      </p:sp>
      <p:sp>
        <p:nvSpPr>
          <p:cNvPr id="5" name="4 Rectángulo"/>
          <p:cNvSpPr/>
          <p:nvPr/>
        </p:nvSpPr>
        <p:spPr>
          <a:xfrm>
            <a:off x="215713" y="6544272"/>
            <a:ext cx="4572000" cy="215444"/>
          </a:xfrm>
          <a:prstGeom prst="rect">
            <a:avLst/>
          </a:prstGeom>
        </p:spPr>
        <p:txBody>
          <a:bodyPr>
            <a:spAutoFit/>
          </a:bodyPr>
          <a:lstStyle/>
          <a:p>
            <a:r>
              <a:rPr lang="en-US" sz="800" dirty="0" smtClean="0">
                <a:hlinkClick r:id="rId5"/>
              </a:rPr>
              <a:t>http://mfeldstein.com/emerging_student_patterns_in_moocs_graphical_view/</a:t>
            </a:r>
            <a:r>
              <a:rPr lang="en-US" sz="800" dirty="0" smtClean="0"/>
              <a:t> </a:t>
            </a:r>
          </a:p>
        </p:txBody>
      </p:sp>
    </p:spTree>
    <p:extLst>
      <p:ext uri="{BB962C8B-B14F-4D97-AF65-F5344CB8AC3E}">
        <p14:creationId xmlns:p14="http://schemas.microsoft.com/office/powerpoint/2010/main" xmlns="" val="36848065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125088"/>
            <a:ext cx="7910250" cy="990600"/>
          </a:xfrm>
        </p:spPr>
        <p:txBody>
          <a:bodyPr/>
          <a:lstStyle/>
          <a:p>
            <a:r>
              <a:rPr lang="es-CO" dirty="0" smtClean="0"/>
              <a:t>Componentes típicos de un MOOC</a:t>
            </a:r>
            <a:endParaRPr lang="es-CO" dirty="0"/>
          </a:p>
        </p:txBody>
      </p:sp>
      <p:pic>
        <p:nvPicPr>
          <p:cNvPr id="7170" name="Picture 2" descr="C:\Users\Frapie\Pictures\Gráficas Web\iversity Core elements of MOOC.png"/>
          <p:cNvPicPr>
            <a:picLocks noGrp="1" noChangeAspect="1" noChangeArrowheads="1"/>
          </p:cNvPicPr>
          <p:nvPr>
            <p:ph sz="quarter" idx="1"/>
          </p:nvPr>
        </p:nvPicPr>
        <p:blipFill>
          <a:blip r:embed="rId2"/>
          <a:srcRect/>
          <a:stretch>
            <a:fillRect/>
          </a:stretch>
        </p:blipFill>
        <p:spPr bwMode="auto">
          <a:xfrm>
            <a:off x="1733891" y="2529650"/>
            <a:ext cx="5676183" cy="2450947"/>
          </a:xfrm>
          <a:prstGeom prst="rect">
            <a:avLst/>
          </a:prstGeom>
          <a:noFill/>
        </p:spPr>
      </p:pic>
      <p:sp>
        <p:nvSpPr>
          <p:cNvPr id="4" name="3 Rectángulo"/>
          <p:cNvSpPr/>
          <p:nvPr/>
        </p:nvSpPr>
        <p:spPr>
          <a:xfrm>
            <a:off x="3353685" y="6566296"/>
            <a:ext cx="1550424" cy="253916"/>
          </a:xfrm>
          <a:prstGeom prst="rect">
            <a:avLst/>
          </a:prstGeom>
        </p:spPr>
        <p:txBody>
          <a:bodyPr wrap="none">
            <a:spAutoFit/>
          </a:bodyPr>
          <a:lstStyle/>
          <a:p>
            <a:r>
              <a:rPr lang="es-CO" sz="1050" dirty="0" smtClean="0">
                <a:hlinkClick r:id="rId3"/>
              </a:rPr>
              <a:t>http://www.iversity.org/</a:t>
            </a:r>
            <a:r>
              <a:rPr lang="es-CO" sz="1050" dirty="0" smtClean="0"/>
              <a:t> </a:t>
            </a:r>
            <a:endParaRPr lang="es-CO" sz="1050" dirty="0"/>
          </a:p>
        </p:txBody>
      </p:sp>
      <p:sp>
        <p:nvSpPr>
          <p:cNvPr id="5" name="4 Rectángulo"/>
          <p:cNvSpPr/>
          <p:nvPr/>
        </p:nvSpPr>
        <p:spPr>
          <a:xfrm>
            <a:off x="560892" y="1542849"/>
            <a:ext cx="7962006" cy="1200329"/>
          </a:xfrm>
          <a:prstGeom prst="rect">
            <a:avLst/>
          </a:prstGeom>
        </p:spPr>
        <p:txBody>
          <a:bodyPr wrap="square">
            <a:spAutoFit/>
          </a:bodyPr>
          <a:lstStyle/>
          <a:p>
            <a:r>
              <a:rPr lang="en-US" sz="2400" dirty="0" smtClean="0"/>
              <a:t>Los MOOC </a:t>
            </a:r>
            <a:r>
              <a:rPr lang="en-US" sz="2400" dirty="0" err="1" smtClean="0"/>
              <a:t>utilizan</a:t>
            </a:r>
            <a:r>
              <a:rPr lang="en-US" sz="2400" dirty="0" smtClean="0"/>
              <a:t> el Video en </a:t>
            </a:r>
            <a:r>
              <a:rPr lang="en-US" sz="2400" dirty="0" err="1" smtClean="0"/>
              <a:t>línea</a:t>
            </a:r>
            <a:r>
              <a:rPr lang="en-US" sz="2400" dirty="0" smtClean="0"/>
              <a:t> en </a:t>
            </a:r>
            <a:r>
              <a:rPr lang="en-US" sz="2400" dirty="0" err="1" smtClean="0"/>
              <a:t>formas</a:t>
            </a:r>
            <a:r>
              <a:rPr lang="en-US" sz="2400" dirty="0" smtClean="0"/>
              <a:t> </a:t>
            </a:r>
            <a:r>
              <a:rPr lang="en-US" sz="2400" dirty="0" err="1" smtClean="0"/>
              <a:t>novedosas</a:t>
            </a:r>
            <a:r>
              <a:rPr lang="en-US" sz="2400" dirty="0" smtClean="0"/>
              <a:t>; lo </a:t>
            </a:r>
            <a:r>
              <a:rPr lang="en-US" sz="2400" dirty="0" err="1" smtClean="0"/>
              <a:t>combinan</a:t>
            </a:r>
            <a:r>
              <a:rPr lang="en-US" sz="2400" dirty="0" smtClean="0"/>
              <a:t> con </a:t>
            </a:r>
            <a:r>
              <a:rPr lang="en-US" sz="2400" dirty="0" err="1" smtClean="0"/>
              <a:t>elementos</a:t>
            </a:r>
            <a:r>
              <a:rPr lang="en-US" sz="2400" dirty="0" smtClean="0"/>
              <a:t> </a:t>
            </a:r>
            <a:r>
              <a:rPr lang="en-US" sz="2400" dirty="0" err="1" smtClean="0"/>
              <a:t>interactivos</a:t>
            </a:r>
            <a:r>
              <a:rPr lang="en-US" sz="2400" dirty="0" smtClean="0"/>
              <a:t>  y con </a:t>
            </a:r>
            <a:r>
              <a:rPr lang="en-US" sz="2400" dirty="0" err="1" smtClean="0"/>
              <a:t>actividades</a:t>
            </a:r>
            <a:r>
              <a:rPr lang="en-US" sz="2400" dirty="0" smtClean="0"/>
              <a:t> </a:t>
            </a:r>
            <a:r>
              <a:rPr lang="en-US" sz="2400" dirty="0" err="1" smtClean="0"/>
              <a:t>sociales</a:t>
            </a:r>
            <a:r>
              <a:rPr lang="en-US" sz="2400" dirty="0" smtClean="0"/>
              <a:t>, </a:t>
            </a:r>
            <a:r>
              <a:rPr lang="en-US" sz="2400" dirty="0" err="1" smtClean="0"/>
              <a:t>tipo</a:t>
            </a:r>
            <a:r>
              <a:rPr lang="en-US" sz="2400" dirty="0" smtClean="0"/>
              <a:t> Web 2.0, </a:t>
            </a:r>
            <a:r>
              <a:rPr lang="en-US" sz="2400" dirty="0" err="1" smtClean="0"/>
              <a:t>que</a:t>
            </a:r>
            <a:r>
              <a:rPr lang="en-US" sz="2400" dirty="0" smtClean="0"/>
              <a:t> </a:t>
            </a:r>
            <a:r>
              <a:rPr lang="en-US" sz="2400" dirty="0" err="1" smtClean="0"/>
              <a:t>estimulan</a:t>
            </a:r>
            <a:r>
              <a:rPr lang="en-US" sz="2400" dirty="0" smtClean="0"/>
              <a:t> el </a:t>
            </a:r>
            <a:r>
              <a:rPr lang="en-US" sz="2400" dirty="0" err="1" smtClean="0"/>
              <a:t>aprendizaje</a:t>
            </a:r>
            <a:r>
              <a:rPr lang="en-US" sz="2400" dirty="0" smtClean="0"/>
              <a:t> “peer-to-peer”.</a:t>
            </a:r>
            <a:endParaRPr lang="es-CO" sz="2400" dirty="0"/>
          </a:p>
        </p:txBody>
      </p:sp>
      <p:sp>
        <p:nvSpPr>
          <p:cNvPr id="6" name="5 Rectángulo"/>
          <p:cNvSpPr/>
          <p:nvPr/>
        </p:nvSpPr>
        <p:spPr>
          <a:xfrm>
            <a:off x="81955" y="4917071"/>
            <a:ext cx="3021576" cy="1569660"/>
          </a:xfrm>
          <a:prstGeom prst="rect">
            <a:avLst/>
          </a:prstGeom>
        </p:spPr>
        <p:txBody>
          <a:bodyPr wrap="square">
            <a:spAutoFit/>
          </a:bodyPr>
          <a:lstStyle/>
          <a:p>
            <a:r>
              <a:rPr lang="en-US" sz="2400" dirty="0" smtClean="0"/>
              <a:t>Videos de </a:t>
            </a:r>
            <a:r>
              <a:rPr lang="en-US" sz="2400" dirty="0" err="1" smtClean="0"/>
              <a:t>pocos</a:t>
            </a:r>
            <a:r>
              <a:rPr lang="en-US" sz="2400" dirty="0" smtClean="0"/>
              <a:t> </a:t>
            </a:r>
            <a:r>
              <a:rPr lang="en-US" sz="2400" dirty="0" err="1" smtClean="0"/>
              <a:t>minutos</a:t>
            </a:r>
            <a:r>
              <a:rPr lang="en-US" sz="2400" dirty="0" smtClean="0"/>
              <a:t> de </a:t>
            </a:r>
            <a:r>
              <a:rPr lang="en-US" sz="2400" dirty="0" err="1" smtClean="0"/>
              <a:t>duración</a:t>
            </a:r>
            <a:r>
              <a:rPr lang="en-US" sz="2400" dirty="0" smtClean="0"/>
              <a:t> </a:t>
            </a:r>
            <a:r>
              <a:rPr lang="en-US" sz="2400" dirty="0" err="1" smtClean="0"/>
              <a:t>componen</a:t>
            </a:r>
            <a:r>
              <a:rPr lang="en-US" sz="2400" dirty="0" smtClean="0"/>
              <a:t> el </a:t>
            </a:r>
            <a:r>
              <a:rPr lang="en-US" sz="2400" dirty="0" err="1" smtClean="0"/>
              <a:t>elemento</a:t>
            </a:r>
            <a:r>
              <a:rPr lang="en-US" sz="2400" dirty="0" smtClean="0"/>
              <a:t> </a:t>
            </a:r>
            <a:r>
              <a:rPr lang="en-US" sz="2400" dirty="0" err="1" smtClean="0"/>
              <a:t>magistral</a:t>
            </a:r>
            <a:r>
              <a:rPr lang="en-US" sz="2400" dirty="0" smtClean="0"/>
              <a:t> del </a:t>
            </a:r>
            <a:r>
              <a:rPr lang="en-US" sz="2400" dirty="0" err="1" smtClean="0"/>
              <a:t>curso</a:t>
            </a:r>
            <a:endParaRPr lang="es-CO" sz="2400" dirty="0"/>
          </a:p>
        </p:txBody>
      </p:sp>
      <p:sp>
        <p:nvSpPr>
          <p:cNvPr id="8" name="7 Rectángulo"/>
          <p:cNvSpPr/>
          <p:nvPr/>
        </p:nvSpPr>
        <p:spPr>
          <a:xfrm>
            <a:off x="2952573" y="4970758"/>
            <a:ext cx="3228263" cy="1569660"/>
          </a:xfrm>
          <a:prstGeom prst="rect">
            <a:avLst/>
          </a:prstGeom>
        </p:spPr>
        <p:txBody>
          <a:bodyPr wrap="square">
            <a:spAutoFit/>
          </a:bodyPr>
          <a:lstStyle/>
          <a:p>
            <a:r>
              <a:rPr lang="en-US" sz="2400" dirty="0" err="1" smtClean="0"/>
              <a:t>Quices</a:t>
            </a:r>
            <a:r>
              <a:rPr lang="en-US" sz="2400" dirty="0" smtClean="0"/>
              <a:t> de </a:t>
            </a:r>
            <a:r>
              <a:rPr lang="en-US" sz="2400" dirty="0" err="1" smtClean="0"/>
              <a:t>respuesta</a:t>
            </a:r>
            <a:r>
              <a:rPr lang="en-US" sz="2400" dirty="0" smtClean="0"/>
              <a:t> </a:t>
            </a:r>
            <a:r>
              <a:rPr lang="en-US" sz="2400" dirty="0" err="1" smtClean="0"/>
              <a:t>múltiple</a:t>
            </a:r>
            <a:r>
              <a:rPr lang="en-US" sz="2400" dirty="0" smtClean="0"/>
              <a:t> </a:t>
            </a:r>
            <a:r>
              <a:rPr lang="en-US" sz="2400" dirty="0" err="1" smtClean="0"/>
              <a:t>proveen</a:t>
            </a:r>
            <a:r>
              <a:rPr lang="en-US" sz="2400" dirty="0" smtClean="0"/>
              <a:t> </a:t>
            </a:r>
            <a:r>
              <a:rPr lang="en-US" sz="2400" dirty="0" err="1" smtClean="0"/>
              <a:t>información</a:t>
            </a:r>
            <a:r>
              <a:rPr lang="en-US" sz="2400" dirty="0" smtClean="0"/>
              <a:t> </a:t>
            </a:r>
            <a:r>
              <a:rPr lang="en-US" sz="2400" dirty="0" err="1" smtClean="0"/>
              <a:t>inmediata</a:t>
            </a:r>
            <a:r>
              <a:rPr lang="en-US" sz="2400" dirty="0" smtClean="0"/>
              <a:t> al </a:t>
            </a:r>
            <a:r>
              <a:rPr lang="en-US" sz="2400" dirty="0" err="1" smtClean="0"/>
              <a:t>estudiante</a:t>
            </a:r>
            <a:r>
              <a:rPr lang="en-US" sz="2400" dirty="0" smtClean="0"/>
              <a:t> y al </a:t>
            </a:r>
            <a:r>
              <a:rPr lang="en-US" sz="2400" dirty="0" err="1" smtClean="0"/>
              <a:t>sistema</a:t>
            </a:r>
            <a:endParaRPr lang="es-CO" sz="2400" dirty="0"/>
          </a:p>
        </p:txBody>
      </p:sp>
      <p:sp>
        <p:nvSpPr>
          <p:cNvPr id="9" name="8 Rectángulo"/>
          <p:cNvSpPr/>
          <p:nvPr/>
        </p:nvSpPr>
        <p:spPr>
          <a:xfrm>
            <a:off x="6133379" y="4970758"/>
            <a:ext cx="3045125" cy="1569660"/>
          </a:xfrm>
          <a:prstGeom prst="rect">
            <a:avLst/>
          </a:prstGeom>
        </p:spPr>
        <p:txBody>
          <a:bodyPr wrap="square">
            <a:spAutoFit/>
          </a:bodyPr>
          <a:lstStyle/>
          <a:p>
            <a:r>
              <a:rPr lang="en-US" sz="2400" dirty="0" smtClean="0"/>
              <a:t>Los </a:t>
            </a:r>
            <a:r>
              <a:rPr lang="en-US" sz="2400" dirty="0" err="1" smtClean="0"/>
              <a:t>estudiantes</a:t>
            </a:r>
            <a:r>
              <a:rPr lang="en-US" sz="2400" dirty="0" smtClean="0"/>
              <a:t> </a:t>
            </a:r>
            <a:r>
              <a:rPr lang="en-US" sz="2400" dirty="0" err="1" smtClean="0"/>
              <a:t>proponen</a:t>
            </a:r>
            <a:r>
              <a:rPr lang="en-US" sz="2400" dirty="0" smtClean="0"/>
              <a:t>, </a:t>
            </a:r>
            <a:r>
              <a:rPr lang="en-US" sz="2400" dirty="0" err="1" smtClean="0"/>
              <a:t>exploran</a:t>
            </a:r>
            <a:r>
              <a:rPr lang="en-US" sz="2400" dirty="0" smtClean="0"/>
              <a:t> y </a:t>
            </a:r>
            <a:r>
              <a:rPr lang="en-US" sz="2400" dirty="0" err="1" smtClean="0"/>
              <a:t>responden</a:t>
            </a:r>
            <a:r>
              <a:rPr lang="en-US" sz="2400" dirty="0" smtClean="0"/>
              <a:t> a </a:t>
            </a:r>
            <a:r>
              <a:rPr lang="en-US" sz="2400" dirty="0" err="1" smtClean="0"/>
              <a:t>preguntas</a:t>
            </a:r>
            <a:r>
              <a:rPr lang="en-US" sz="2400" dirty="0" smtClean="0"/>
              <a:t> de </a:t>
            </a:r>
            <a:r>
              <a:rPr lang="en-US" sz="2400" dirty="0" err="1" smtClean="0"/>
              <a:t>otros</a:t>
            </a:r>
            <a:r>
              <a:rPr lang="en-US" sz="2400" dirty="0" smtClean="0"/>
              <a:t> </a:t>
            </a:r>
            <a:r>
              <a:rPr lang="en-US" sz="2400" dirty="0" err="1" smtClean="0"/>
              <a:t>estudiantes</a:t>
            </a:r>
            <a:endParaRPr lang="es-CO"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dirty="0" smtClean="0"/>
              <a:t>Evaluación y “</a:t>
            </a:r>
            <a:r>
              <a:rPr lang="es-CO" dirty="0" err="1" smtClean="0"/>
              <a:t>feed</a:t>
            </a:r>
            <a:r>
              <a:rPr lang="es-CO" dirty="0" smtClean="0"/>
              <a:t>-back” inmediatos</a:t>
            </a:r>
            <a:endParaRPr lang="es-CO" dirty="0"/>
          </a:p>
        </p:txBody>
      </p:sp>
      <p:sp>
        <p:nvSpPr>
          <p:cNvPr id="3" name="2 Marcador de contenido"/>
          <p:cNvSpPr>
            <a:spLocks noGrp="1"/>
          </p:cNvSpPr>
          <p:nvPr>
            <p:ph sz="quarter" idx="1"/>
          </p:nvPr>
        </p:nvSpPr>
        <p:spPr>
          <a:xfrm>
            <a:off x="612648" y="1600200"/>
            <a:ext cx="8153400" cy="5059392"/>
          </a:xfrm>
        </p:spPr>
        <p:txBody>
          <a:bodyPr>
            <a:normAutofit lnSpcReduction="10000"/>
          </a:bodyPr>
          <a:lstStyle/>
          <a:p>
            <a:r>
              <a:rPr lang="en-US" dirty="0" smtClean="0"/>
              <a:t>La </a:t>
            </a:r>
            <a:r>
              <a:rPr lang="en-US" dirty="0" err="1" smtClean="0"/>
              <a:t>filosofía</a:t>
            </a:r>
            <a:r>
              <a:rPr lang="en-US" dirty="0" smtClean="0"/>
              <a:t> </a:t>
            </a:r>
            <a:r>
              <a:rPr lang="en-US" dirty="0" err="1" smtClean="0"/>
              <a:t>predicada</a:t>
            </a:r>
            <a:r>
              <a:rPr lang="en-US" dirty="0" smtClean="0"/>
              <a:t> </a:t>
            </a:r>
            <a:r>
              <a:rPr lang="en-US" dirty="0" err="1" smtClean="0"/>
              <a:t>por</a:t>
            </a:r>
            <a:r>
              <a:rPr lang="en-US" dirty="0" smtClean="0"/>
              <a:t> </a:t>
            </a:r>
            <a:r>
              <a:rPr lang="en-US" dirty="0" err="1" smtClean="0"/>
              <a:t>Coursera</a:t>
            </a:r>
            <a:r>
              <a:rPr lang="en-US" dirty="0" smtClean="0"/>
              <a:t> y </a:t>
            </a:r>
            <a:r>
              <a:rPr lang="en-US" dirty="0" err="1" smtClean="0"/>
              <a:t>por</a:t>
            </a:r>
            <a:r>
              <a:rPr lang="en-US" dirty="0" smtClean="0"/>
              <a:t> </a:t>
            </a:r>
            <a:r>
              <a:rPr lang="en-US" dirty="0" err="1" smtClean="0"/>
              <a:t>Udacity</a:t>
            </a:r>
            <a:r>
              <a:rPr lang="en-US" dirty="0" smtClean="0"/>
              <a:t> </a:t>
            </a:r>
            <a:r>
              <a:rPr lang="en-US" dirty="0" err="1" smtClean="0"/>
              <a:t>es</a:t>
            </a:r>
            <a:r>
              <a:rPr lang="en-US" dirty="0" smtClean="0"/>
              <a:t> la de </a:t>
            </a:r>
            <a:r>
              <a:rPr lang="en-US" dirty="0" err="1" smtClean="0"/>
              <a:t>Aprendizaje</a:t>
            </a:r>
            <a:r>
              <a:rPr lang="en-US" dirty="0" smtClean="0"/>
              <a:t> </a:t>
            </a:r>
            <a:r>
              <a:rPr lang="en-US" dirty="0" err="1" smtClean="0"/>
              <a:t>Activo</a:t>
            </a:r>
            <a:endParaRPr lang="en-US" dirty="0" smtClean="0"/>
          </a:p>
          <a:p>
            <a:r>
              <a:rPr lang="en-US" dirty="0" err="1" smtClean="0"/>
              <a:t>Creen</a:t>
            </a:r>
            <a:r>
              <a:rPr lang="en-US" dirty="0" smtClean="0"/>
              <a:t> </a:t>
            </a:r>
            <a:r>
              <a:rPr lang="en-US" dirty="0" err="1" smtClean="0"/>
              <a:t>que</a:t>
            </a:r>
            <a:r>
              <a:rPr lang="en-US" dirty="0" smtClean="0"/>
              <a:t> la </a:t>
            </a:r>
            <a:r>
              <a:rPr lang="en-US" dirty="0" err="1" smtClean="0"/>
              <a:t>creación</a:t>
            </a:r>
            <a:r>
              <a:rPr lang="en-US" dirty="0" smtClean="0"/>
              <a:t> de </a:t>
            </a:r>
            <a:r>
              <a:rPr lang="en-US" dirty="0" err="1" smtClean="0"/>
              <a:t>comunidad</a:t>
            </a:r>
            <a:r>
              <a:rPr lang="en-US" dirty="0" smtClean="0"/>
              <a:t> y el “feed-back” </a:t>
            </a:r>
            <a:r>
              <a:rPr lang="en-US" dirty="0" err="1" smtClean="0"/>
              <a:t>inmediato</a:t>
            </a:r>
            <a:r>
              <a:rPr lang="en-US" dirty="0" smtClean="0"/>
              <a:t> son </a:t>
            </a:r>
            <a:r>
              <a:rPr lang="en-US" dirty="0" err="1" smtClean="0"/>
              <a:t>las</a:t>
            </a:r>
            <a:r>
              <a:rPr lang="en-US" dirty="0" smtClean="0"/>
              <a:t> claves </a:t>
            </a:r>
            <a:r>
              <a:rPr lang="en-US" dirty="0" err="1" smtClean="0"/>
              <a:t>para</a:t>
            </a:r>
            <a:r>
              <a:rPr lang="en-US" dirty="0" smtClean="0"/>
              <a:t> el </a:t>
            </a:r>
            <a:r>
              <a:rPr lang="en-US" dirty="0" err="1" smtClean="0"/>
              <a:t>éxito</a:t>
            </a:r>
            <a:r>
              <a:rPr lang="en-US" dirty="0" smtClean="0"/>
              <a:t> en </a:t>
            </a:r>
            <a:r>
              <a:rPr lang="en-US" dirty="0" err="1" smtClean="0"/>
              <a:t>términos</a:t>
            </a:r>
            <a:r>
              <a:rPr lang="en-US" dirty="0" smtClean="0"/>
              <a:t> de </a:t>
            </a:r>
            <a:r>
              <a:rPr lang="en-US" dirty="0" err="1" smtClean="0"/>
              <a:t>aprendizaje</a:t>
            </a:r>
            <a:endParaRPr lang="en-US" dirty="0" smtClean="0"/>
          </a:p>
          <a:p>
            <a:r>
              <a:rPr lang="en-US" dirty="0" err="1" smtClean="0"/>
              <a:t>Usan</a:t>
            </a:r>
            <a:r>
              <a:rPr lang="en-US" dirty="0" smtClean="0"/>
              <a:t> </a:t>
            </a:r>
            <a:r>
              <a:rPr lang="en-US" dirty="0" err="1" smtClean="0"/>
              <a:t>calificación</a:t>
            </a:r>
            <a:r>
              <a:rPr lang="en-US" dirty="0" smtClean="0"/>
              <a:t> </a:t>
            </a:r>
            <a:r>
              <a:rPr lang="en-US" dirty="0" err="1" smtClean="0"/>
              <a:t>automática</a:t>
            </a:r>
            <a:r>
              <a:rPr lang="en-US" dirty="0" smtClean="0"/>
              <a:t> pare </a:t>
            </a:r>
            <a:r>
              <a:rPr lang="en-US" dirty="0" err="1" smtClean="0"/>
              <a:t>pruebas</a:t>
            </a:r>
            <a:r>
              <a:rPr lang="en-US" dirty="0" smtClean="0"/>
              <a:t> de </a:t>
            </a:r>
            <a:r>
              <a:rPr lang="en-US" dirty="0" err="1" smtClean="0"/>
              <a:t>respuesta</a:t>
            </a:r>
            <a:r>
              <a:rPr lang="en-US" dirty="0" smtClean="0"/>
              <a:t> </a:t>
            </a:r>
            <a:r>
              <a:rPr lang="en-US" dirty="0" err="1" smtClean="0"/>
              <a:t>múltiple</a:t>
            </a:r>
            <a:r>
              <a:rPr lang="en-US" dirty="0" smtClean="0"/>
              <a:t>. </a:t>
            </a:r>
          </a:p>
          <a:p>
            <a:r>
              <a:rPr lang="en-US" dirty="0" err="1" smtClean="0"/>
              <a:t>Están</a:t>
            </a:r>
            <a:r>
              <a:rPr lang="en-US" dirty="0" smtClean="0"/>
              <a:t> </a:t>
            </a:r>
            <a:r>
              <a:rPr lang="en-US" dirty="0" err="1" smtClean="0"/>
              <a:t>introduciendo</a:t>
            </a:r>
            <a:r>
              <a:rPr lang="en-US" dirty="0" smtClean="0"/>
              <a:t> </a:t>
            </a:r>
            <a:r>
              <a:rPr lang="en-US" dirty="0" err="1" smtClean="0"/>
              <a:t>calificación</a:t>
            </a:r>
            <a:r>
              <a:rPr lang="en-US" dirty="0" smtClean="0"/>
              <a:t> </a:t>
            </a:r>
            <a:r>
              <a:rPr lang="en-US" dirty="0" err="1" smtClean="0"/>
              <a:t>automática</a:t>
            </a:r>
            <a:r>
              <a:rPr lang="en-US" dirty="0" smtClean="0"/>
              <a:t> </a:t>
            </a:r>
            <a:r>
              <a:rPr lang="en-US" dirty="0" err="1" smtClean="0"/>
              <a:t>para</a:t>
            </a:r>
            <a:r>
              <a:rPr lang="en-US" dirty="0" smtClean="0"/>
              <a:t> </a:t>
            </a:r>
            <a:r>
              <a:rPr lang="en-US" dirty="0" err="1" smtClean="0"/>
              <a:t>respuestas</a:t>
            </a:r>
            <a:r>
              <a:rPr lang="en-US" dirty="0" smtClean="0"/>
              <a:t> </a:t>
            </a:r>
            <a:r>
              <a:rPr lang="en-US" dirty="0" err="1" smtClean="0"/>
              <a:t>tipo</a:t>
            </a:r>
            <a:r>
              <a:rPr lang="en-US" dirty="0" smtClean="0"/>
              <a:t> </a:t>
            </a:r>
            <a:r>
              <a:rPr lang="en-US" dirty="0" err="1" smtClean="0"/>
              <a:t>ensayo</a:t>
            </a:r>
            <a:r>
              <a:rPr lang="en-US" dirty="0" smtClean="0"/>
              <a:t> (Gran debate).</a:t>
            </a:r>
          </a:p>
          <a:p>
            <a:r>
              <a:rPr lang="en-US" dirty="0" err="1" smtClean="0"/>
              <a:t>Usan</a:t>
            </a:r>
            <a:r>
              <a:rPr lang="en-US" dirty="0" smtClean="0"/>
              <a:t> </a:t>
            </a:r>
            <a:r>
              <a:rPr lang="en-US" dirty="0" err="1" smtClean="0"/>
              <a:t>evaluación</a:t>
            </a:r>
            <a:r>
              <a:rPr lang="en-US" dirty="0" smtClean="0"/>
              <a:t> entre pares </a:t>
            </a:r>
            <a:r>
              <a:rPr lang="en-US" dirty="0" err="1" smtClean="0"/>
              <a:t>cuando</a:t>
            </a:r>
            <a:r>
              <a:rPr lang="en-US" dirty="0" smtClean="0"/>
              <a:t> no </a:t>
            </a:r>
            <a:r>
              <a:rPr lang="en-US" dirty="0" err="1" smtClean="0"/>
              <a:t>pueden</a:t>
            </a:r>
            <a:r>
              <a:rPr lang="en-US" dirty="0" smtClean="0"/>
              <a:t> </a:t>
            </a:r>
            <a:r>
              <a:rPr lang="en-US" dirty="0" err="1" smtClean="0"/>
              <a:t>evaluar</a:t>
            </a:r>
            <a:r>
              <a:rPr lang="en-US" dirty="0" smtClean="0"/>
              <a:t> de </a:t>
            </a:r>
            <a:r>
              <a:rPr lang="en-US" dirty="0" err="1" smtClean="0"/>
              <a:t>otra</a:t>
            </a:r>
            <a:r>
              <a:rPr lang="en-US" dirty="0" smtClean="0"/>
              <a:t> </a:t>
            </a:r>
            <a:r>
              <a:rPr lang="en-US" dirty="0" err="1" smtClean="0"/>
              <a:t>manera</a:t>
            </a: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96391" y="228600"/>
            <a:ext cx="5374084" cy="990600"/>
          </a:xfrm>
        </p:spPr>
        <p:txBody>
          <a:bodyPr/>
          <a:lstStyle/>
          <a:p>
            <a:r>
              <a:rPr lang="es-CO" dirty="0" smtClean="0"/>
              <a:t>Tecnología avanzada</a:t>
            </a:r>
            <a:endParaRPr lang="es-CO" dirty="0"/>
          </a:p>
        </p:txBody>
      </p:sp>
      <p:sp>
        <p:nvSpPr>
          <p:cNvPr id="3" name="2 Marcador de contenido"/>
          <p:cNvSpPr>
            <a:spLocks noGrp="1"/>
          </p:cNvSpPr>
          <p:nvPr>
            <p:ph sz="quarter" idx="1"/>
          </p:nvPr>
        </p:nvSpPr>
        <p:spPr>
          <a:xfrm>
            <a:off x="163902" y="1600200"/>
            <a:ext cx="8602146" cy="5361318"/>
          </a:xfrm>
        </p:spPr>
        <p:txBody>
          <a:bodyPr>
            <a:normAutofit fontScale="47500" lnSpcReduction="20000"/>
          </a:bodyPr>
          <a:lstStyle/>
          <a:p>
            <a:r>
              <a:rPr lang="en-US" sz="4200" dirty="0" smtClean="0"/>
              <a:t>No </a:t>
            </a:r>
            <a:r>
              <a:rPr lang="en-US" sz="4200" dirty="0" err="1" smtClean="0"/>
              <a:t>es</a:t>
            </a:r>
            <a:r>
              <a:rPr lang="en-US" sz="4200" dirty="0" smtClean="0"/>
              <a:t> </a:t>
            </a:r>
            <a:r>
              <a:rPr lang="en-US" sz="4200" dirty="0" err="1" smtClean="0"/>
              <a:t>una</a:t>
            </a:r>
            <a:r>
              <a:rPr lang="en-US" sz="4200" dirty="0" smtClean="0"/>
              <a:t> </a:t>
            </a:r>
            <a:r>
              <a:rPr lang="en-US" sz="4200" dirty="0" err="1" smtClean="0"/>
              <a:t>coincidencia</a:t>
            </a:r>
            <a:r>
              <a:rPr lang="en-US" sz="4200" dirty="0" smtClean="0"/>
              <a:t> </a:t>
            </a:r>
            <a:r>
              <a:rPr lang="en-US" sz="4200" dirty="0" err="1" smtClean="0"/>
              <a:t>que</a:t>
            </a:r>
            <a:r>
              <a:rPr lang="en-US" sz="4200" dirty="0" smtClean="0"/>
              <a:t> </a:t>
            </a:r>
            <a:r>
              <a:rPr lang="en-US" sz="4200" dirty="0" err="1" smtClean="0"/>
              <a:t>Udacity</a:t>
            </a:r>
            <a:r>
              <a:rPr lang="en-US" sz="4200" dirty="0" smtClean="0"/>
              <a:t>, </a:t>
            </a:r>
            <a:r>
              <a:rPr lang="en-US" sz="4200" dirty="0" err="1" smtClean="0"/>
              <a:t>Coursera</a:t>
            </a:r>
            <a:r>
              <a:rPr lang="en-US" sz="4200" dirty="0" smtClean="0"/>
              <a:t> y </a:t>
            </a:r>
            <a:r>
              <a:rPr lang="en-US" sz="4200" dirty="0" err="1" smtClean="0"/>
              <a:t>edX</a:t>
            </a:r>
            <a:r>
              <a:rPr lang="en-US" sz="4200" dirty="0" smtClean="0"/>
              <a:t> </a:t>
            </a:r>
            <a:r>
              <a:rPr lang="en-US" sz="4200" dirty="0" err="1" smtClean="0"/>
              <a:t>sean</a:t>
            </a:r>
            <a:r>
              <a:rPr lang="en-US" sz="4200" dirty="0" smtClean="0"/>
              <a:t> </a:t>
            </a:r>
            <a:r>
              <a:rPr lang="en-US" sz="4200" dirty="0" err="1" smtClean="0"/>
              <a:t>todos</a:t>
            </a:r>
            <a:r>
              <a:rPr lang="en-US" sz="4200" dirty="0" smtClean="0"/>
              <a:t> </a:t>
            </a:r>
            <a:r>
              <a:rPr lang="en-US" sz="4200" dirty="0" err="1" smtClean="0"/>
              <a:t>dirigidos</a:t>
            </a:r>
            <a:r>
              <a:rPr lang="en-US" sz="4200" dirty="0" smtClean="0"/>
              <a:t> </a:t>
            </a:r>
            <a:r>
              <a:rPr lang="en-US" sz="4200" dirty="0" err="1" smtClean="0"/>
              <a:t>por</a:t>
            </a:r>
            <a:r>
              <a:rPr lang="en-US" sz="4200" dirty="0" smtClean="0"/>
              <a:t> </a:t>
            </a:r>
            <a:r>
              <a:rPr lang="en-US" sz="4200" dirty="0" err="1" smtClean="0"/>
              <a:t>Científicos</a:t>
            </a:r>
            <a:r>
              <a:rPr lang="en-US" sz="4200" dirty="0" smtClean="0"/>
              <a:t> de </a:t>
            </a:r>
            <a:r>
              <a:rPr lang="en-US" sz="4200" dirty="0" err="1" smtClean="0"/>
              <a:t>Computadores</a:t>
            </a:r>
            <a:r>
              <a:rPr lang="en-US" sz="4200" dirty="0" smtClean="0"/>
              <a:t>.  </a:t>
            </a:r>
          </a:p>
          <a:p>
            <a:r>
              <a:rPr lang="en-US" sz="4200" dirty="0" smtClean="0"/>
              <a:t>Para </a:t>
            </a:r>
            <a:r>
              <a:rPr lang="en-US" sz="4200" dirty="0" err="1" smtClean="0"/>
              <a:t>cumplir</a:t>
            </a:r>
            <a:r>
              <a:rPr lang="en-US" sz="4200" dirty="0" smtClean="0"/>
              <a:t> </a:t>
            </a:r>
            <a:r>
              <a:rPr lang="en-US" sz="4200" dirty="0" err="1" smtClean="0"/>
              <a:t>su</a:t>
            </a:r>
            <a:r>
              <a:rPr lang="en-US" sz="4200" dirty="0" smtClean="0"/>
              <a:t> </a:t>
            </a:r>
            <a:r>
              <a:rPr lang="en-US" sz="4200" dirty="0" err="1" smtClean="0"/>
              <a:t>gran</a:t>
            </a:r>
            <a:r>
              <a:rPr lang="en-US" sz="4200" dirty="0" smtClean="0"/>
              <a:t> </a:t>
            </a:r>
            <a:r>
              <a:rPr lang="en-US" sz="4200" dirty="0" err="1" smtClean="0"/>
              <a:t>promesa</a:t>
            </a:r>
            <a:r>
              <a:rPr lang="en-US" sz="4200" dirty="0" smtClean="0"/>
              <a:t> de </a:t>
            </a:r>
            <a:r>
              <a:rPr lang="en-US" sz="4200" dirty="0" err="1" smtClean="0"/>
              <a:t>mejorar</a:t>
            </a:r>
            <a:r>
              <a:rPr lang="en-US" sz="4200" dirty="0" smtClean="0"/>
              <a:t> y </a:t>
            </a:r>
            <a:r>
              <a:rPr lang="en-US" sz="4200" dirty="0" err="1" smtClean="0"/>
              <a:t>hacer</a:t>
            </a:r>
            <a:r>
              <a:rPr lang="en-US" sz="4200" dirty="0" smtClean="0"/>
              <a:t> </a:t>
            </a:r>
            <a:r>
              <a:rPr lang="en-US" sz="4200" dirty="0" err="1" smtClean="0"/>
              <a:t>más</a:t>
            </a:r>
            <a:r>
              <a:rPr lang="en-US" sz="4200" dirty="0" smtClean="0"/>
              <a:t> </a:t>
            </a:r>
            <a:r>
              <a:rPr lang="en-US" sz="4200" dirty="0" err="1" smtClean="0"/>
              <a:t>económica</a:t>
            </a:r>
            <a:r>
              <a:rPr lang="en-US" sz="4200" dirty="0" smtClean="0"/>
              <a:t> la </a:t>
            </a:r>
            <a:r>
              <a:rPr lang="en-US" sz="4200" dirty="0" err="1" smtClean="0"/>
              <a:t>experiencia</a:t>
            </a:r>
            <a:r>
              <a:rPr lang="en-US" sz="4200" dirty="0" smtClean="0"/>
              <a:t> </a:t>
            </a:r>
            <a:r>
              <a:rPr lang="en-US" sz="4200" dirty="0" err="1" smtClean="0"/>
              <a:t>universitaria</a:t>
            </a:r>
            <a:r>
              <a:rPr lang="en-US" sz="4200" dirty="0" smtClean="0"/>
              <a:t>,  los MOOC </a:t>
            </a:r>
            <a:r>
              <a:rPr lang="en-US" sz="4200" dirty="0" err="1" smtClean="0"/>
              <a:t>tendrán</a:t>
            </a:r>
            <a:r>
              <a:rPr lang="en-US" sz="4200" dirty="0" smtClean="0"/>
              <a:t> </a:t>
            </a:r>
            <a:r>
              <a:rPr lang="en-US" sz="4200" dirty="0" err="1" smtClean="0"/>
              <a:t>que</a:t>
            </a:r>
            <a:r>
              <a:rPr lang="en-US" sz="4200" dirty="0" smtClean="0"/>
              <a:t> </a:t>
            </a:r>
            <a:r>
              <a:rPr lang="en-US" sz="4200" dirty="0" err="1" smtClean="0"/>
              <a:t>explotar</a:t>
            </a:r>
            <a:r>
              <a:rPr lang="en-US" sz="4200" dirty="0" smtClean="0"/>
              <a:t> los </a:t>
            </a:r>
            <a:r>
              <a:rPr lang="en-US" sz="4200" dirty="0" err="1" smtClean="0"/>
              <a:t>últimos</a:t>
            </a:r>
            <a:r>
              <a:rPr lang="en-US" sz="4200" dirty="0" smtClean="0"/>
              <a:t> </a:t>
            </a:r>
            <a:r>
              <a:rPr lang="en-US" sz="4200" dirty="0" err="1" smtClean="0"/>
              <a:t>avances</a:t>
            </a:r>
            <a:r>
              <a:rPr lang="en-US" sz="4200" dirty="0" smtClean="0"/>
              <a:t> en </a:t>
            </a:r>
            <a:r>
              <a:rPr lang="en-US" sz="4200" dirty="0" err="1" smtClean="0"/>
              <a:t>procesamiento</a:t>
            </a:r>
            <a:r>
              <a:rPr lang="en-US" sz="4200" dirty="0" smtClean="0"/>
              <a:t> de </a:t>
            </a:r>
            <a:r>
              <a:rPr lang="en-US" sz="4200" dirty="0" err="1" smtClean="0"/>
              <a:t>datos</a:t>
            </a:r>
            <a:r>
              <a:rPr lang="en-US" sz="4200" dirty="0" smtClean="0"/>
              <a:t> en </a:t>
            </a:r>
            <a:r>
              <a:rPr lang="en-US" sz="4200" dirty="0" err="1" smtClean="0"/>
              <a:t>gran</a:t>
            </a:r>
            <a:r>
              <a:rPr lang="en-US" sz="4200" dirty="0" smtClean="0"/>
              <a:t> </a:t>
            </a:r>
            <a:r>
              <a:rPr lang="en-US" sz="4200" dirty="0" err="1" smtClean="0"/>
              <a:t>escala</a:t>
            </a:r>
            <a:r>
              <a:rPr lang="en-US" sz="4200" dirty="0" smtClean="0"/>
              <a:t> y en </a:t>
            </a:r>
            <a:r>
              <a:rPr lang="en-US" sz="4200" dirty="0" err="1" smtClean="0"/>
              <a:t>aprendizaje</a:t>
            </a:r>
            <a:r>
              <a:rPr lang="en-US" sz="4200" dirty="0" smtClean="0"/>
              <a:t> de </a:t>
            </a:r>
            <a:r>
              <a:rPr lang="en-US" sz="4200" dirty="0" err="1" smtClean="0"/>
              <a:t>máquina</a:t>
            </a:r>
            <a:r>
              <a:rPr lang="en-US" sz="4200" dirty="0" smtClean="0"/>
              <a:t> </a:t>
            </a:r>
          </a:p>
          <a:p>
            <a:r>
              <a:rPr lang="en-US" sz="4200" dirty="0" err="1" smtClean="0"/>
              <a:t>Ofrecer</a:t>
            </a:r>
            <a:r>
              <a:rPr lang="en-US" sz="4200" dirty="0" smtClean="0"/>
              <a:t> </a:t>
            </a:r>
            <a:r>
              <a:rPr lang="en-US" sz="4200" dirty="0" err="1" smtClean="0"/>
              <a:t>una</a:t>
            </a:r>
            <a:r>
              <a:rPr lang="en-US" sz="4200" dirty="0" smtClean="0"/>
              <a:t> </a:t>
            </a:r>
            <a:r>
              <a:rPr lang="en-US" sz="4200" dirty="0" err="1" smtClean="0"/>
              <a:t>clase</a:t>
            </a:r>
            <a:r>
              <a:rPr lang="en-US" sz="4200" dirty="0" smtClean="0"/>
              <a:t> </a:t>
            </a:r>
            <a:r>
              <a:rPr lang="en-US" sz="4200" dirty="0" err="1" smtClean="0"/>
              <a:t>compleja</a:t>
            </a:r>
            <a:r>
              <a:rPr lang="en-US" sz="4200" dirty="0" smtClean="0"/>
              <a:t> a miles de personas </a:t>
            </a:r>
            <a:r>
              <a:rPr lang="en-US" sz="4200" dirty="0" err="1" smtClean="0"/>
              <a:t>simultáneamente</a:t>
            </a:r>
            <a:r>
              <a:rPr lang="en-US" sz="4200" dirty="0" smtClean="0"/>
              <a:t> </a:t>
            </a:r>
            <a:r>
              <a:rPr lang="en-US" sz="4200" dirty="0" err="1" smtClean="0"/>
              <a:t>demanda</a:t>
            </a:r>
            <a:r>
              <a:rPr lang="en-US" sz="4200" dirty="0" smtClean="0"/>
              <a:t> un alto </a:t>
            </a:r>
            <a:r>
              <a:rPr lang="en-US" sz="4200" dirty="0" err="1" smtClean="0"/>
              <a:t>grado</a:t>
            </a:r>
            <a:r>
              <a:rPr lang="en-US" sz="4200" dirty="0" smtClean="0"/>
              <a:t> de </a:t>
            </a:r>
            <a:r>
              <a:rPr lang="en-US" sz="4200" dirty="0" err="1" smtClean="0"/>
              <a:t>automatización</a:t>
            </a:r>
            <a:r>
              <a:rPr lang="en-US" sz="4200" dirty="0" smtClean="0"/>
              <a:t> </a:t>
            </a:r>
          </a:p>
          <a:p>
            <a:r>
              <a:rPr lang="en-US" sz="4200" dirty="0" err="1" smtClean="0"/>
              <a:t>Muchas</a:t>
            </a:r>
            <a:r>
              <a:rPr lang="en-US" sz="4200" dirty="0" smtClean="0"/>
              <a:t> de </a:t>
            </a:r>
            <a:r>
              <a:rPr lang="en-US" sz="4200" dirty="0" err="1" smtClean="0"/>
              <a:t>las</a:t>
            </a:r>
            <a:r>
              <a:rPr lang="en-US" sz="4200" dirty="0" smtClean="0"/>
              <a:t> </a:t>
            </a:r>
            <a:r>
              <a:rPr lang="en-US" sz="4200" dirty="0" err="1" smtClean="0"/>
              <a:t>tareas</a:t>
            </a:r>
            <a:r>
              <a:rPr lang="en-US" sz="4200" dirty="0" smtClean="0"/>
              <a:t> </a:t>
            </a:r>
            <a:r>
              <a:rPr lang="en-US" sz="4200" dirty="0" err="1" smtClean="0"/>
              <a:t>más</a:t>
            </a:r>
            <a:r>
              <a:rPr lang="en-US" sz="4200" dirty="0" smtClean="0"/>
              <a:t> </a:t>
            </a:r>
            <a:r>
              <a:rPr lang="en-US" sz="4200" dirty="0" err="1" smtClean="0"/>
              <a:t>demandantes</a:t>
            </a:r>
            <a:r>
              <a:rPr lang="en-US" sz="4200" dirty="0" smtClean="0"/>
              <a:t> en </a:t>
            </a:r>
            <a:r>
              <a:rPr lang="en-US" sz="4200" dirty="0" err="1" smtClean="0"/>
              <a:t>tiempo</a:t>
            </a:r>
            <a:r>
              <a:rPr lang="en-US" sz="4200" dirty="0" smtClean="0"/>
              <a:t>, </a:t>
            </a:r>
            <a:r>
              <a:rPr lang="en-US" sz="4200" dirty="0" err="1" smtClean="0"/>
              <a:t>tradicionalmente</a:t>
            </a:r>
            <a:r>
              <a:rPr lang="en-US" sz="4200" dirty="0" smtClean="0"/>
              <a:t> </a:t>
            </a:r>
            <a:r>
              <a:rPr lang="en-US" sz="4200" dirty="0" err="1" smtClean="0"/>
              <a:t>realizadas</a:t>
            </a:r>
            <a:r>
              <a:rPr lang="en-US" sz="4200" dirty="0" smtClean="0"/>
              <a:t> </a:t>
            </a:r>
            <a:r>
              <a:rPr lang="en-US" sz="4200" dirty="0" err="1" smtClean="0"/>
              <a:t>por</a:t>
            </a:r>
            <a:r>
              <a:rPr lang="en-US" sz="4200" dirty="0" smtClean="0"/>
              <a:t> </a:t>
            </a:r>
            <a:r>
              <a:rPr lang="en-US" sz="4200" dirty="0" err="1" smtClean="0"/>
              <a:t>profesores</a:t>
            </a:r>
            <a:r>
              <a:rPr lang="en-US" sz="4200" dirty="0" smtClean="0"/>
              <a:t> y </a:t>
            </a:r>
            <a:r>
              <a:rPr lang="en-US" sz="4200" dirty="0" err="1" smtClean="0"/>
              <a:t>monitores</a:t>
            </a:r>
            <a:r>
              <a:rPr lang="en-US" sz="4200" dirty="0" smtClean="0"/>
              <a:t>, </a:t>
            </a:r>
            <a:r>
              <a:rPr lang="en-US" sz="4200" dirty="0" err="1" smtClean="0"/>
              <a:t>como</a:t>
            </a:r>
            <a:r>
              <a:rPr lang="en-US" sz="4200" dirty="0" smtClean="0"/>
              <a:t> </a:t>
            </a:r>
            <a:r>
              <a:rPr lang="en-US" sz="4200" dirty="0" err="1" smtClean="0"/>
              <a:t>corregir</a:t>
            </a:r>
            <a:r>
              <a:rPr lang="en-US" sz="4200" dirty="0" smtClean="0"/>
              <a:t> </a:t>
            </a:r>
            <a:r>
              <a:rPr lang="en-US" sz="4200" dirty="0" err="1" smtClean="0"/>
              <a:t>exámenes</a:t>
            </a:r>
            <a:r>
              <a:rPr lang="en-US" sz="4200" dirty="0" smtClean="0"/>
              <a:t>, </a:t>
            </a:r>
            <a:r>
              <a:rPr lang="en-US" sz="4200" dirty="0" err="1" smtClean="0"/>
              <a:t>moderar</a:t>
            </a:r>
            <a:r>
              <a:rPr lang="en-US" sz="4200" dirty="0" smtClean="0"/>
              <a:t> </a:t>
            </a:r>
            <a:r>
              <a:rPr lang="en-US" sz="4200" dirty="0" err="1" smtClean="0"/>
              <a:t>discusiones</a:t>
            </a:r>
            <a:r>
              <a:rPr lang="en-US" sz="4200" dirty="0" smtClean="0"/>
              <a:t>, etc., </a:t>
            </a:r>
            <a:r>
              <a:rPr lang="en-US" sz="4200" dirty="0" err="1" smtClean="0"/>
              <a:t>tendrán</a:t>
            </a:r>
            <a:r>
              <a:rPr lang="en-US" sz="4200" dirty="0" smtClean="0"/>
              <a:t> </a:t>
            </a:r>
            <a:r>
              <a:rPr lang="en-US" sz="4200" dirty="0" err="1" smtClean="0"/>
              <a:t>que</a:t>
            </a:r>
            <a:r>
              <a:rPr lang="en-US" sz="4200" dirty="0" smtClean="0"/>
              <a:t> ser </a:t>
            </a:r>
            <a:r>
              <a:rPr lang="en-US" sz="4200" dirty="0" err="1" smtClean="0"/>
              <a:t>ejecutadas</a:t>
            </a:r>
            <a:r>
              <a:rPr lang="en-US" sz="4200" dirty="0" smtClean="0"/>
              <a:t> </a:t>
            </a:r>
            <a:r>
              <a:rPr lang="en-US" sz="4200" dirty="0" err="1" smtClean="0"/>
              <a:t>por</a:t>
            </a:r>
            <a:r>
              <a:rPr lang="en-US" sz="4200" dirty="0" smtClean="0"/>
              <a:t> </a:t>
            </a:r>
            <a:r>
              <a:rPr lang="en-US" sz="4200" dirty="0" err="1" smtClean="0"/>
              <a:t>computadores</a:t>
            </a:r>
            <a:r>
              <a:rPr lang="en-US" sz="4200" dirty="0" smtClean="0"/>
              <a:t>.</a:t>
            </a:r>
          </a:p>
          <a:p>
            <a:r>
              <a:rPr lang="en-US" sz="4200" dirty="0" smtClean="0"/>
              <a:t>Se </a:t>
            </a:r>
            <a:r>
              <a:rPr lang="en-US" sz="4200" dirty="0" err="1" smtClean="0"/>
              <a:t>requiere</a:t>
            </a:r>
            <a:r>
              <a:rPr lang="en-US" sz="4200" dirty="0" smtClean="0"/>
              <a:t> software </a:t>
            </a:r>
            <a:r>
              <a:rPr lang="en-US" sz="4200" dirty="0" err="1" smtClean="0"/>
              <a:t>analítico</a:t>
            </a:r>
            <a:r>
              <a:rPr lang="en-US" sz="4200" dirty="0" smtClean="0"/>
              <a:t> </a:t>
            </a:r>
            <a:r>
              <a:rPr lang="en-US" sz="4200" dirty="0" err="1" smtClean="0"/>
              <a:t>avanzado</a:t>
            </a:r>
            <a:r>
              <a:rPr lang="en-US" sz="4200" dirty="0" smtClean="0"/>
              <a:t> </a:t>
            </a:r>
            <a:r>
              <a:rPr lang="en-US" sz="4200" dirty="0" err="1" smtClean="0"/>
              <a:t>para</a:t>
            </a:r>
            <a:r>
              <a:rPr lang="en-US" sz="4200" dirty="0" smtClean="0"/>
              <a:t> </a:t>
            </a:r>
            <a:r>
              <a:rPr lang="en-US" sz="4200" dirty="0" err="1" smtClean="0"/>
              <a:t>manejar</a:t>
            </a:r>
            <a:r>
              <a:rPr lang="en-US" sz="4200" dirty="0" smtClean="0"/>
              <a:t> la </a:t>
            </a:r>
            <a:r>
              <a:rPr lang="en-US" sz="4200" dirty="0" err="1" smtClean="0"/>
              <a:t>gran</a:t>
            </a:r>
            <a:r>
              <a:rPr lang="en-US" sz="4200" dirty="0" smtClean="0"/>
              <a:t> </a:t>
            </a:r>
            <a:r>
              <a:rPr lang="en-US" sz="4200" dirty="0" err="1" smtClean="0"/>
              <a:t>cantidad</a:t>
            </a:r>
            <a:r>
              <a:rPr lang="en-US" sz="4200" dirty="0" smtClean="0"/>
              <a:t> de </a:t>
            </a:r>
            <a:r>
              <a:rPr lang="en-US" sz="4200" dirty="0" err="1" smtClean="0"/>
              <a:t>información</a:t>
            </a:r>
            <a:r>
              <a:rPr lang="en-US" sz="4200" dirty="0" smtClean="0"/>
              <a:t> </a:t>
            </a:r>
            <a:r>
              <a:rPr lang="en-US" sz="4200" dirty="0" err="1" smtClean="0"/>
              <a:t>sobre</a:t>
            </a:r>
            <a:r>
              <a:rPr lang="en-US" sz="4200" dirty="0" smtClean="0"/>
              <a:t> el </a:t>
            </a:r>
            <a:r>
              <a:rPr lang="en-US" sz="4200" dirty="0" err="1" smtClean="0"/>
              <a:t>comportamiento</a:t>
            </a:r>
            <a:r>
              <a:rPr lang="en-US" sz="4200" dirty="0" smtClean="0"/>
              <a:t> y </a:t>
            </a:r>
            <a:r>
              <a:rPr lang="en-US" sz="4200" dirty="0" err="1" smtClean="0"/>
              <a:t>desempeño</a:t>
            </a:r>
            <a:r>
              <a:rPr lang="en-US" sz="4200" dirty="0" smtClean="0"/>
              <a:t> de </a:t>
            </a:r>
            <a:r>
              <a:rPr lang="en-US" sz="4200" dirty="0" err="1" smtClean="0"/>
              <a:t>cada</a:t>
            </a:r>
            <a:r>
              <a:rPr lang="en-US" sz="4200" dirty="0" smtClean="0"/>
              <a:t> </a:t>
            </a:r>
            <a:r>
              <a:rPr lang="en-US" sz="4200" dirty="0" err="1" smtClean="0"/>
              <a:t>estudiante</a:t>
            </a:r>
            <a:r>
              <a:rPr lang="en-US" sz="4200" dirty="0" smtClean="0"/>
              <a:t>., </a:t>
            </a:r>
            <a:r>
              <a:rPr lang="en-US" sz="4200" dirty="0" err="1" smtClean="0"/>
              <a:t>recogido</a:t>
            </a:r>
            <a:r>
              <a:rPr lang="en-US" sz="4200" dirty="0" smtClean="0"/>
              <a:t> </a:t>
            </a:r>
            <a:r>
              <a:rPr lang="en-US" sz="4200" dirty="0" err="1" smtClean="0"/>
              <a:t>durante</a:t>
            </a:r>
            <a:r>
              <a:rPr lang="en-US" sz="4200" dirty="0" smtClean="0"/>
              <a:t> </a:t>
            </a:r>
            <a:r>
              <a:rPr lang="en-US" sz="4200" dirty="0" err="1" smtClean="0"/>
              <a:t>las</a:t>
            </a:r>
            <a:r>
              <a:rPr lang="en-US" sz="4200" dirty="0" smtClean="0"/>
              <a:t> </a:t>
            </a:r>
            <a:r>
              <a:rPr lang="en-US" sz="4200" dirty="0" err="1" smtClean="0"/>
              <a:t>clases</a:t>
            </a:r>
            <a:r>
              <a:rPr lang="en-US" sz="4200" dirty="0" smtClean="0"/>
              <a:t>. </a:t>
            </a:r>
          </a:p>
          <a:p>
            <a:r>
              <a:rPr lang="en-US" sz="4200" dirty="0" err="1" smtClean="0"/>
              <a:t>Mediante</a:t>
            </a:r>
            <a:r>
              <a:rPr lang="en-US" sz="4200" dirty="0" smtClean="0"/>
              <a:t> el </a:t>
            </a:r>
            <a:r>
              <a:rPr lang="en-US" sz="4200" dirty="0" err="1" smtClean="0"/>
              <a:t>uso</a:t>
            </a:r>
            <a:r>
              <a:rPr lang="en-US" sz="4200" dirty="0" smtClean="0"/>
              <a:t> de </a:t>
            </a:r>
            <a:r>
              <a:rPr lang="en-US" sz="4200" dirty="0" err="1" smtClean="0"/>
              <a:t>algoritmos</a:t>
            </a:r>
            <a:r>
              <a:rPr lang="en-US" sz="4200" dirty="0" smtClean="0"/>
              <a:t> </a:t>
            </a:r>
            <a:r>
              <a:rPr lang="en-US" sz="4200" dirty="0" err="1" smtClean="0"/>
              <a:t>para</a:t>
            </a:r>
            <a:r>
              <a:rPr lang="en-US" sz="4200" dirty="0" smtClean="0"/>
              <a:t> </a:t>
            </a:r>
            <a:r>
              <a:rPr lang="en-US" sz="4200" dirty="0" err="1" smtClean="0"/>
              <a:t>detectar</a:t>
            </a:r>
            <a:r>
              <a:rPr lang="en-US" sz="4200" dirty="0" smtClean="0"/>
              <a:t> </a:t>
            </a:r>
            <a:r>
              <a:rPr lang="en-US" sz="4200" dirty="0" err="1" smtClean="0"/>
              <a:t>patrones</a:t>
            </a:r>
            <a:r>
              <a:rPr lang="en-US" sz="4200" dirty="0" smtClean="0"/>
              <a:t> en los </a:t>
            </a:r>
            <a:r>
              <a:rPr lang="en-US" sz="4200" dirty="0" err="1" smtClean="0"/>
              <a:t>datos</a:t>
            </a:r>
            <a:r>
              <a:rPr lang="en-US" sz="4200" dirty="0" smtClean="0"/>
              <a:t>, los </a:t>
            </a:r>
            <a:r>
              <a:rPr lang="en-US" sz="4200" dirty="0" err="1" smtClean="0"/>
              <a:t>programadores</a:t>
            </a:r>
            <a:r>
              <a:rPr lang="en-US" sz="4200" dirty="0" smtClean="0"/>
              <a:t> </a:t>
            </a:r>
            <a:r>
              <a:rPr lang="en-US" sz="4200" dirty="0" err="1" smtClean="0"/>
              <a:t>esperan</a:t>
            </a:r>
            <a:r>
              <a:rPr lang="en-US" sz="4200" dirty="0" smtClean="0"/>
              <a:t> </a:t>
            </a:r>
            <a:r>
              <a:rPr lang="en-US" sz="4200" dirty="0" err="1" smtClean="0"/>
              <a:t>entender</a:t>
            </a:r>
            <a:r>
              <a:rPr lang="en-US" sz="4200" dirty="0" smtClean="0"/>
              <a:t> </a:t>
            </a:r>
            <a:r>
              <a:rPr lang="en-US" sz="4200" dirty="0" err="1" smtClean="0"/>
              <a:t>mejor</a:t>
            </a:r>
            <a:r>
              <a:rPr lang="en-US" sz="4200" dirty="0" smtClean="0"/>
              <a:t> los </a:t>
            </a:r>
            <a:r>
              <a:rPr lang="en-US" sz="4200" dirty="0" err="1" smtClean="0"/>
              <a:t>estilos</a:t>
            </a:r>
            <a:r>
              <a:rPr lang="en-US" sz="4200" dirty="0" smtClean="0"/>
              <a:t> de </a:t>
            </a:r>
            <a:r>
              <a:rPr lang="en-US" sz="4200" dirty="0" err="1" smtClean="0"/>
              <a:t>aprendizaje</a:t>
            </a:r>
            <a:r>
              <a:rPr lang="en-US" sz="4200" dirty="0" smtClean="0"/>
              <a:t> y </a:t>
            </a:r>
            <a:r>
              <a:rPr lang="en-US" sz="4200" dirty="0" err="1" smtClean="0"/>
              <a:t>ajustar</a:t>
            </a:r>
            <a:r>
              <a:rPr lang="en-US" sz="4200" dirty="0" smtClean="0"/>
              <a:t> </a:t>
            </a:r>
            <a:r>
              <a:rPr lang="en-US" sz="4200" dirty="0" err="1" smtClean="0"/>
              <a:t>las</a:t>
            </a:r>
            <a:r>
              <a:rPr lang="en-US" sz="4200" dirty="0" smtClean="0"/>
              <a:t> </a:t>
            </a:r>
            <a:r>
              <a:rPr lang="en-US" sz="4200" dirty="0" err="1" smtClean="0"/>
              <a:t>estrategias</a:t>
            </a:r>
            <a:r>
              <a:rPr lang="en-US" sz="4200" dirty="0" smtClean="0"/>
              <a:t> de </a:t>
            </a:r>
            <a:r>
              <a:rPr lang="en-US" sz="4200" dirty="0" err="1" smtClean="0"/>
              <a:t>enseñanza</a:t>
            </a:r>
            <a:r>
              <a:rPr lang="en-US" sz="4200" dirty="0" smtClean="0"/>
              <a:t>.</a:t>
            </a:r>
          </a:p>
          <a:p>
            <a:pPr>
              <a:buNone/>
            </a:pPr>
            <a:endParaRPr lang="en-US" sz="4200" dirty="0" smtClean="0"/>
          </a:p>
          <a:p>
            <a:pPr>
              <a:buNone/>
            </a:pPr>
            <a:r>
              <a:rPr lang="en-US" sz="4200" dirty="0" smtClean="0"/>
              <a:t>							</a:t>
            </a:r>
            <a:r>
              <a:rPr lang="en-US" sz="4200" i="1" dirty="0" smtClean="0"/>
              <a:t>MIT Technology Review</a:t>
            </a:r>
            <a:r>
              <a:rPr lang="en-US" sz="4200" dirty="0" smtClean="0"/>
              <a:t/>
            </a:r>
            <a:br>
              <a:rPr lang="en-US" sz="4200" dirty="0" smtClean="0"/>
            </a:br>
            <a:endParaRPr lang="en-US" sz="4200" dirty="0" smtClean="0"/>
          </a:p>
          <a:p>
            <a:endParaRPr lang="es-CO"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05017" y="228600"/>
            <a:ext cx="5149797" cy="990600"/>
          </a:xfrm>
        </p:spPr>
        <p:txBody>
          <a:bodyPr/>
          <a:lstStyle/>
          <a:p>
            <a:r>
              <a:rPr lang="es-CO" dirty="0" smtClean="0"/>
              <a:t>Modelo de Negocio</a:t>
            </a:r>
            <a:endParaRPr lang="es-CO" dirty="0"/>
          </a:p>
        </p:txBody>
      </p:sp>
      <p:sp>
        <p:nvSpPr>
          <p:cNvPr id="3" name="2 Marcador de contenido"/>
          <p:cNvSpPr>
            <a:spLocks noGrp="1"/>
          </p:cNvSpPr>
          <p:nvPr>
            <p:ph sz="quarter" idx="1"/>
          </p:nvPr>
        </p:nvSpPr>
        <p:spPr>
          <a:xfrm>
            <a:off x="379562" y="1824476"/>
            <a:ext cx="8386486" cy="4495800"/>
          </a:xfrm>
        </p:spPr>
        <p:txBody>
          <a:bodyPr>
            <a:normAutofit/>
          </a:bodyPr>
          <a:lstStyle/>
          <a:p>
            <a:r>
              <a:rPr lang="en-US" dirty="0" err="1" smtClean="0"/>
              <a:t>Nadie</a:t>
            </a:r>
            <a:r>
              <a:rPr lang="en-US" dirty="0" smtClean="0"/>
              <a:t> </a:t>
            </a:r>
            <a:r>
              <a:rPr lang="en-US" dirty="0" err="1" smtClean="0"/>
              <a:t>tiene</a:t>
            </a:r>
            <a:r>
              <a:rPr lang="en-US" dirty="0" smtClean="0"/>
              <a:t> idea </a:t>
            </a:r>
            <a:r>
              <a:rPr lang="en-US" dirty="0" err="1" smtClean="0"/>
              <a:t>clara</a:t>
            </a:r>
            <a:r>
              <a:rPr lang="en-US" dirty="0" smtClean="0"/>
              <a:t> de </a:t>
            </a:r>
            <a:r>
              <a:rPr lang="en-US" dirty="0" err="1" smtClean="0"/>
              <a:t>cuál</a:t>
            </a:r>
            <a:r>
              <a:rPr lang="en-US" dirty="0" smtClean="0"/>
              <a:t> </a:t>
            </a:r>
            <a:r>
              <a:rPr lang="en-US" dirty="0" err="1" smtClean="0"/>
              <a:t>es</a:t>
            </a:r>
            <a:r>
              <a:rPr lang="en-US" dirty="0" smtClean="0"/>
              <a:t> el </a:t>
            </a:r>
            <a:r>
              <a:rPr lang="en-US" dirty="0" err="1" smtClean="0"/>
              <a:t>modelo</a:t>
            </a:r>
            <a:r>
              <a:rPr lang="en-US" dirty="0" smtClean="0"/>
              <a:t> de </a:t>
            </a:r>
            <a:r>
              <a:rPr lang="en-US" dirty="0" err="1" smtClean="0"/>
              <a:t>negocio</a:t>
            </a:r>
            <a:r>
              <a:rPr lang="en-US" dirty="0" smtClean="0"/>
              <a:t> </a:t>
            </a:r>
            <a:r>
              <a:rPr lang="en-US" dirty="0" err="1" smtClean="0"/>
              <a:t>efectivo</a:t>
            </a:r>
            <a:r>
              <a:rPr lang="en-US" dirty="0" smtClean="0"/>
              <a:t> </a:t>
            </a:r>
            <a:r>
              <a:rPr lang="en-US" dirty="0" err="1" smtClean="0"/>
              <a:t>para</a:t>
            </a:r>
            <a:r>
              <a:rPr lang="en-US" dirty="0" smtClean="0"/>
              <a:t> los MOOC</a:t>
            </a:r>
          </a:p>
          <a:p>
            <a:pPr lvl="1"/>
            <a:r>
              <a:rPr lang="en-US" sz="2800" dirty="0" err="1" smtClean="0"/>
              <a:t>Cobrar</a:t>
            </a:r>
            <a:r>
              <a:rPr lang="en-US" sz="2800" dirty="0" smtClean="0"/>
              <a:t> </a:t>
            </a:r>
            <a:r>
              <a:rPr lang="en-US" sz="2800" dirty="0" err="1" smtClean="0"/>
              <a:t>por</a:t>
            </a:r>
            <a:r>
              <a:rPr lang="en-US" sz="2800" dirty="0" smtClean="0"/>
              <a:t> </a:t>
            </a:r>
            <a:r>
              <a:rPr lang="en-US" sz="2800" dirty="0" err="1" smtClean="0"/>
              <a:t>certificación</a:t>
            </a:r>
            <a:r>
              <a:rPr lang="en-US" sz="2800" dirty="0" smtClean="0"/>
              <a:t> de </a:t>
            </a:r>
            <a:r>
              <a:rPr lang="en-US" sz="2800" dirty="0" err="1" smtClean="0"/>
              <a:t>logros</a:t>
            </a:r>
            <a:r>
              <a:rPr lang="en-US" sz="2800" dirty="0" smtClean="0"/>
              <a:t> en el </a:t>
            </a:r>
            <a:r>
              <a:rPr lang="en-US" sz="2800" dirty="0" err="1" smtClean="0"/>
              <a:t>aprendizaje</a:t>
            </a:r>
            <a:endParaRPr lang="en-US" sz="2800" dirty="0" smtClean="0"/>
          </a:p>
          <a:p>
            <a:pPr lvl="1"/>
            <a:r>
              <a:rPr lang="en-US" sz="2800" dirty="0" err="1" smtClean="0"/>
              <a:t>Por</a:t>
            </a:r>
            <a:r>
              <a:rPr lang="en-US" sz="2800" dirty="0" smtClean="0"/>
              <a:t> </a:t>
            </a:r>
            <a:r>
              <a:rPr lang="en-US" sz="2800" dirty="0" err="1" smtClean="0"/>
              <a:t>servicios</a:t>
            </a:r>
            <a:r>
              <a:rPr lang="en-US" sz="2800" dirty="0" smtClean="0"/>
              <a:t> de </a:t>
            </a:r>
            <a:r>
              <a:rPr lang="en-US" sz="2800" dirty="0" err="1" smtClean="0"/>
              <a:t>identificación</a:t>
            </a:r>
            <a:endParaRPr lang="en-US" sz="2800" dirty="0" smtClean="0"/>
          </a:p>
          <a:p>
            <a:pPr lvl="1"/>
            <a:r>
              <a:rPr lang="en-US" sz="2800" dirty="0" err="1" smtClean="0"/>
              <a:t>Por</a:t>
            </a:r>
            <a:r>
              <a:rPr lang="en-US" sz="2800" dirty="0" smtClean="0"/>
              <a:t> </a:t>
            </a:r>
            <a:r>
              <a:rPr lang="en-US" sz="2800" dirty="0" err="1" smtClean="0"/>
              <a:t>venta</a:t>
            </a:r>
            <a:r>
              <a:rPr lang="en-US" sz="2800" dirty="0" smtClean="0"/>
              <a:t> de </a:t>
            </a:r>
            <a:r>
              <a:rPr lang="en-US" sz="2800" dirty="0" err="1" smtClean="0"/>
              <a:t>cursos</a:t>
            </a:r>
            <a:r>
              <a:rPr lang="en-US" sz="2800" dirty="0" smtClean="0"/>
              <a:t> </a:t>
            </a:r>
            <a:r>
              <a:rPr lang="en-US" sz="2800" dirty="0" err="1" smtClean="0"/>
              <a:t>cerrados</a:t>
            </a:r>
            <a:endParaRPr lang="en-US" sz="2800" dirty="0" smtClean="0"/>
          </a:p>
          <a:p>
            <a:pPr lvl="1"/>
            <a:r>
              <a:rPr lang="en-US" sz="2800" dirty="0" err="1" smtClean="0"/>
              <a:t>Por</a:t>
            </a:r>
            <a:r>
              <a:rPr lang="en-US" sz="2800" dirty="0" smtClean="0"/>
              <a:t> </a:t>
            </a:r>
            <a:r>
              <a:rPr lang="en-US" sz="2800" dirty="0" err="1" smtClean="0"/>
              <a:t>venta</a:t>
            </a:r>
            <a:r>
              <a:rPr lang="en-US" sz="2800" dirty="0" smtClean="0"/>
              <a:t> de </a:t>
            </a:r>
            <a:r>
              <a:rPr lang="en-US" sz="2800" dirty="0" err="1" smtClean="0"/>
              <a:t>cursos</a:t>
            </a:r>
            <a:r>
              <a:rPr lang="en-US" sz="2800" dirty="0" smtClean="0"/>
              <a:t> a </a:t>
            </a:r>
            <a:r>
              <a:rPr lang="en-US" sz="2800" dirty="0" err="1" smtClean="0"/>
              <a:t>otras</a:t>
            </a:r>
            <a:r>
              <a:rPr lang="en-US" sz="2800" dirty="0" smtClean="0"/>
              <a:t> </a:t>
            </a:r>
            <a:r>
              <a:rPr lang="en-US" sz="2800" dirty="0" err="1" smtClean="0"/>
              <a:t>universidades</a:t>
            </a:r>
            <a:endParaRPr lang="en-US" sz="2800" dirty="0" smtClean="0"/>
          </a:p>
          <a:p>
            <a:pPr lvl="1"/>
            <a:r>
              <a:rPr lang="en-US" sz="2800" dirty="0" err="1" smtClean="0"/>
              <a:t>Por</a:t>
            </a:r>
            <a:r>
              <a:rPr lang="en-US" sz="2800" dirty="0" smtClean="0"/>
              <a:t> </a:t>
            </a:r>
            <a:r>
              <a:rPr lang="en-US" sz="2800" dirty="0" err="1" smtClean="0"/>
              <a:t>referenciar</a:t>
            </a:r>
            <a:r>
              <a:rPr lang="en-US" sz="2800" dirty="0" smtClean="0"/>
              <a:t> personas con </a:t>
            </a:r>
            <a:r>
              <a:rPr lang="en-US" sz="2800" dirty="0" err="1" smtClean="0"/>
              <a:t>altas</a:t>
            </a:r>
            <a:r>
              <a:rPr lang="en-US" sz="2800" dirty="0" smtClean="0"/>
              <a:t> </a:t>
            </a:r>
            <a:r>
              <a:rPr lang="en-US" sz="2800" dirty="0" err="1" smtClean="0"/>
              <a:t>competencias</a:t>
            </a:r>
            <a:r>
              <a:rPr lang="en-US" sz="2800" dirty="0" smtClean="0"/>
              <a:t> e </a:t>
            </a:r>
            <a:r>
              <a:rPr lang="en-US" sz="2800" dirty="0" err="1" smtClean="0"/>
              <a:t>Empresas</a:t>
            </a:r>
            <a:endParaRPr lang="en-US" sz="2800" dirty="0" smtClean="0"/>
          </a:p>
          <a:p>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0837" y="107830"/>
            <a:ext cx="7366786" cy="990600"/>
          </a:xfrm>
        </p:spPr>
        <p:txBody>
          <a:bodyPr/>
          <a:lstStyle/>
          <a:p>
            <a:r>
              <a:rPr lang="es-CO" dirty="0" smtClean="0"/>
              <a:t>¿Por qué entrar en los MOOC?</a:t>
            </a:r>
            <a:endParaRPr lang="es-CO" dirty="0"/>
          </a:p>
        </p:txBody>
      </p:sp>
      <p:sp>
        <p:nvSpPr>
          <p:cNvPr id="3" name="2 Marcador de contenido"/>
          <p:cNvSpPr>
            <a:spLocks noGrp="1"/>
          </p:cNvSpPr>
          <p:nvPr>
            <p:ph sz="quarter" idx="1"/>
          </p:nvPr>
        </p:nvSpPr>
        <p:spPr/>
        <p:txBody>
          <a:bodyPr>
            <a:normAutofit fontScale="92500" lnSpcReduction="20000"/>
          </a:bodyPr>
          <a:lstStyle/>
          <a:p>
            <a:pPr marL="0" lvl="0" indent="0">
              <a:buNone/>
            </a:pPr>
            <a:r>
              <a:rPr lang="en-US" sz="3500" dirty="0" err="1" smtClean="0"/>
              <a:t>Consideraciones</a:t>
            </a:r>
            <a:r>
              <a:rPr lang="en-US" sz="3500" dirty="0" smtClean="0"/>
              <a:t> de Old Dominion University: </a:t>
            </a:r>
            <a:r>
              <a:rPr lang="en-US" dirty="0" smtClean="0"/>
              <a:t/>
            </a:r>
            <a:br>
              <a:rPr lang="en-US" dirty="0" smtClean="0"/>
            </a:br>
            <a:r>
              <a:rPr lang="en-US" dirty="0" smtClean="0"/>
              <a:t> </a:t>
            </a:r>
          </a:p>
          <a:p>
            <a:r>
              <a:rPr lang="en-US" dirty="0" smtClean="0"/>
              <a:t>“</a:t>
            </a:r>
            <a:r>
              <a:rPr lang="en-US" dirty="0" err="1" smtClean="0"/>
              <a:t>Porque</a:t>
            </a:r>
            <a:r>
              <a:rPr lang="en-US" dirty="0" smtClean="0"/>
              <a:t> </a:t>
            </a:r>
            <a:r>
              <a:rPr lang="en-US" dirty="0" err="1" smtClean="0"/>
              <a:t>todo</a:t>
            </a:r>
            <a:r>
              <a:rPr lang="en-US" dirty="0" smtClean="0"/>
              <a:t> el </a:t>
            </a:r>
            <a:r>
              <a:rPr lang="en-US" dirty="0" err="1" smtClean="0"/>
              <a:t>mundo</a:t>
            </a:r>
            <a:r>
              <a:rPr lang="en-US" dirty="0" smtClean="0"/>
              <a:t> lo </a:t>
            </a:r>
            <a:r>
              <a:rPr lang="en-US" dirty="0" err="1" smtClean="0"/>
              <a:t>está</a:t>
            </a:r>
            <a:r>
              <a:rPr lang="en-US" dirty="0" smtClean="0"/>
              <a:t> </a:t>
            </a:r>
            <a:r>
              <a:rPr lang="en-US" dirty="0" err="1" smtClean="0"/>
              <a:t>haciendo</a:t>
            </a:r>
            <a:r>
              <a:rPr lang="en-US" dirty="0" smtClean="0"/>
              <a:t>”</a:t>
            </a:r>
          </a:p>
          <a:p>
            <a:r>
              <a:rPr lang="en-US" dirty="0" smtClean="0"/>
              <a:t>Para </a:t>
            </a:r>
            <a:r>
              <a:rPr lang="en-US" dirty="0" err="1" smtClean="0"/>
              <a:t>fortalecer</a:t>
            </a:r>
            <a:r>
              <a:rPr lang="en-US" dirty="0" smtClean="0"/>
              <a:t> la </a:t>
            </a:r>
            <a:r>
              <a:rPr lang="en-US" dirty="0" err="1" smtClean="0"/>
              <a:t>marca</a:t>
            </a:r>
            <a:r>
              <a:rPr lang="en-US" dirty="0" smtClean="0"/>
              <a:t> y el </a:t>
            </a:r>
            <a:r>
              <a:rPr lang="en-US" dirty="0" err="1" smtClean="0"/>
              <a:t>mercadeo</a:t>
            </a:r>
            <a:r>
              <a:rPr lang="en-US" dirty="0" smtClean="0"/>
              <a:t> de la Universidad</a:t>
            </a:r>
          </a:p>
          <a:p>
            <a:r>
              <a:rPr lang="en-US" dirty="0" smtClean="0"/>
              <a:t>Para </a:t>
            </a:r>
            <a:r>
              <a:rPr lang="en-US" dirty="0" err="1" smtClean="0"/>
              <a:t>reclutar</a:t>
            </a:r>
            <a:r>
              <a:rPr lang="en-US" dirty="0" smtClean="0"/>
              <a:t> </a:t>
            </a:r>
            <a:r>
              <a:rPr lang="en-US" dirty="0" err="1" smtClean="0"/>
              <a:t>nuevos</a:t>
            </a:r>
            <a:r>
              <a:rPr lang="en-US" dirty="0" smtClean="0"/>
              <a:t> </a:t>
            </a:r>
            <a:r>
              <a:rPr lang="en-US" dirty="0" err="1" smtClean="0"/>
              <a:t>estudiantes</a:t>
            </a:r>
            <a:endParaRPr lang="en-US" dirty="0" smtClean="0"/>
          </a:p>
          <a:p>
            <a:r>
              <a:rPr lang="en-US" dirty="0" smtClean="0"/>
              <a:t>Para </a:t>
            </a:r>
            <a:r>
              <a:rPr lang="en-US" dirty="0" err="1" smtClean="0"/>
              <a:t>contribuir</a:t>
            </a:r>
            <a:r>
              <a:rPr lang="en-US" dirty="0" smtClean="0"/>
              <a:t> al </a:t>
            </a:r>
            <a:r>
              <a:rPr lang="en-US" dirty="0" err="1" smtClean="0"/>
              <a:t>bienestar</a:t>
            </a:r>
            <a:r>
              <a:rPr lang="en-US" dirty="0" smtClean="0"/>
              <a:t> de la </a:t>
            </a:r>
            <a:r>
              <a:rPr lang="en-US" dirty="0" err="1" smtClean="0"/>
              <a:t>sociedad</a:t>
            </a:r>
            <a:endParaRPr lang="en-US" dirty="0" smtClean="0">
              <a:solidFill>
                <a:srgbClr val="FF0000"/>
              </a:solidFill>
            </a:endParaRPr>
          </a:p>
          <a:p>
            <a:r>
              <a:rPr lang="en-US" dirty="0" smtClean="0"/>
              <a:t>Para </a:t>
            </a:r>
            <a:r>
              <a:rPr lang="en-US" dirty="0" err="1" smtClean="0"/>
              <a:t>realizar</a:t>
            </a:r>
            <a:r>
              <a:rPr lang="en-US" dirty="0" smtClean="0"/>
              <a:t> </a:t>
            </a:r>
            <a:r>
              <a:rPr lang="en-US" dirty="0" err="1" smtClean="0"/>
              <a:t>investigación</a:t>
            </a:r>
            <a:r>
              <a:rPr lang="en-US" dirty="0" smtClean="0"/>
              <a:t> </a:t>
            </a:r>
            <a:r>
              <a:rPr lang="en-US" dirty="0" err="1" smtClean="0"/>
              <a:t>sobre</a:t>
            </a:r>
            <a:r>
              <a:rPr lang="en-US" dirty="0" smtClean="0"/>
              <a:t> </a:t>
            </a:r>
            <a:r>
              <a:rPr lang="en-US" dirty="0" err="1" smtClean="0"/>
              <a:t>enseñanza</a:t>
            </a:r>
            <a:r>
              <a:rPr lang="en-US" dirty="0" smtClean="0"/>
              <a:t> y </a:t>
            </a:r>
            <a:r>
              <a:rPr lang="en-US" dirty="0" err="1" smtClean="0"/>
              <a:t>aprendizaje</a:t>
            </a:r>
            <a:r>
              <a:rPr lang="en-US" dirty="0" smtClean="0"/>
              <a:t> en la Web</a:t>
            </a:r>
          </a:p>
          <a:p>
            <a:r>
              <a:rPr lang="en-US" dirty="0" smtClean="0"/>
              <a:t>Para </a:t>
            </a:r>
            <a:r>
              <a:rPr lang="en-US" dirty="0" err="1" smtClean="0"/>
              <a:t>repensar</a:t>
            </a:r>
            <a:r>
              <a:rPr lang="en-US" dirty="0" smtClean="0"/>
              <a:t> y </a:t>
            </a:r>
            <a:r>
              <a:rPr lang="en-US" dirty="0" err="1" smtClean="0"/>
              <a:t>mejorar</a:t>
            </a:r>
            <a:r>
              <a:rPr lang="en-US" dirty="0" smtClean="0"/>
              <a:t> </a:t>
            </a:r>
            <a:r>
              <a:rPr lang="en-US" dirty="0" err="1" smtClean="0"/>
              <a:t>prácticas</a:t>
            </a:r>
            <a:r>
              <a:rPr lang="en-US" dirty="0" smtClean="0"/>
              <a:t> de </a:t>
            </a:r>
            <a:r>
              <a:rPr lang="en-US" dirty="0" err="1" smtClean="0"/>
              <a:t>enseñanza</a:t>
            </a:r>
            <a:r>
              <a:rPr lang="en-US" dirty="0" smtClean="0"/>
              <a:t> y </a:t>
            </a:r>
            <a:r>
              <a:rPr lang="en-US" dirty="0" err="1" smtClean="0"/>
              <a:t>aprendizaje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44965" y="94886"/>
            <a:ext cx="4528695" cy="990600"/>
          </a:xfrm>
        </p:spPr>
        <p:txBody>
          <a:bodyPr/>
          <a:lstStyle/>
          <a:p>
            <a:r>
              <a:rPr lang="es-CO" dirty="0" smtClean="0"/>
              <a:t>Escépticos y críticos</a:t>
            </a:r>
            <a:endParaRPr lang="es-CO" dirty="0"/>
          </a:p>
        </p:txBody>
      </p:sp>
      <p:sp>
        <p:nvSpPr>
          <p:cNvPr id="3" name="2 Marcador de contenido"/>
          <p:cNvSpPr>
            <a:spLocks noGrp="1"/>
          </p:cNvSpPr>
          <p:nvPr>
            <p:ph sz="quarter" idx="1"/>
          </p:nvPr>
        </p:nvSpPr>
        <p:spPr>
          <a:xfrm>
            <a:off x="612648" y="1600200"/>
            <a:ext cx="8153400" cy="5257800"/>
          </a:xfrm>
        </p:spPr>
        <p:txBody>
          <a:bodyPr>
            <a:normAutofit fontScale="92500" lnSpcReduction="20000"/>
          </a:bodyPr>
          <a:lstStyle/>
          <a:p>
            <a:pPr>
              <a:buFont typeface="Arial" pitchFamily="34" charset="0"/>
              <a:buChar char="•"/>
            </a:pPr>
            <a:r>
              <a:rPr lang="en-US" sz="3500" dirty="0" err="1" smtClean="0"/>
              <a:t>Controversia</a:t>
            </a:r>
            <a:r>
              <a:rPr lang="en-US" sz="3500" dirty="0" smtClean="0"/>
              <a:t> y debate</a:t>
            </a:r>
            <a:endParaRPr lang="es-CO" sz="3500" dirty="0" smtClean="0"/>
          </a:p>
          <a:p>
            <a:pPr lvl="1">
              <a:buFont typeface="Arial" pitchFamily="34" charset="0"/>
              <a:buChar char="•"/>
            </a:pPr>
            <a:r>
              <a:rPr lang="es-CO" dirty="0" smtClean="0"/>
              <a:t>A mediados de Abril (2013) las Facultades de Amherst </a:t>
            </a:r>
            <a:r>
              <a:rPr lang="es-CO" dirty="0" err="1" smtClean="0"/>
              <a:t>College</a:t>
            </a:r>
            <a:r>
              <a:rPr lang="es-CO" dirty="0" smtClean="0"/>
              <a:t> decidieron no ofrecer MOOC</a:t>
            </a:r>
          </a:p>
          <a:p>
            <a:pPr lvl="1">
              <a:buFont typeface="Arial" pitchFamily="34" charset="0"/>
              <a:buChar char="•"/>
            </a:pPr>
            <a:r>
              <a:rPr lang="en-US" dirty="0" smtClean="0"/>
              <a:t>A </a:t>
            </a:r>
            <a:r>
              <a:rPr lang="en-US" dirty="0" err="1" smtClean="0"/>
              <a:t>principios</a:t>
            </a:r>
            <a:r>
              <a:rPr lang="en-US" dirty="0" smtClean="0"/>
              <a:t> de Mayo (2013), el </a:t>
            </a:r>
            <a:r>
              <a:rPr lang="en-US" dirty="0" err="1" smtClean="0"/>
              <a:t>Departamento</a:t>
            </a:r>
            <a:r>
              <a:rPr lang="en-US" dirty="0" smtClean="0"/>
              <a:t> de </a:t>
            </a:r>
            <a:r>
              <a:rPr lang="en-US" dirty="0" err="1" smtClean="0"/>
              <a:t>Filosofía</a:t>
            </a:r>
            <a:r>
              <a:rPr lang="en-US" dirty="0" smtClean="0"/>
              <a:t> de la Universidad del Estado de California en San José </a:t>
            </a:r>
            <a:r>
              <a:rPr lang="en-US" dirty="0" err="1" smtClean="0"/>
              <a:t>escribió</a:t>
            </a:r>
            <a:r>
              <a:rPr lang="en-US" dirty="0" smtClean="0"/>
              <a:t> </a:t>
            </a:r>
            <a:r>
              <a:rPr lang="en-US" dirty="0" err="1" smtClean="0"/>
              <a:t>una</a:t>
            </a:r>
            <a:r>
              <a:rPr lang="en-US" dirty="0" smtClean="0"/>
              <a:t> </a:t>
            </a:r>
            <a:r>
              <a:rPr lang="en-US" dirty="0" err="1" smtClean="0"/>
              <a:t>carta</a:t>
            </a:r>
            <a:r>
              <a:rPr lang="en-US" dirty="0" smtClean="0"/>
              <a:t> </a:t>
            </a:r>
            <a:r>
              <a:rPr lang="en-US" dirty="0" err="1" smtClean="0"/>
              <a:t>abierta</a:t>
            </a:r>
            <a:r>
              <a:rPr lang="en-US" dirty="0" smtClean="0"/>
              <a:t> de </a:t>
            </a:r>
            <a:r>
              <a:rPr lang="en-US" dirty="0" err="1" smtClean="0"/>
              <a:t>protesta</a:t>
            </a:r>
            <a:r>
              <a:rPr lang="en-US" dirty="0" smtClean="0"/>
              <a:t> a Michael J. </a:t>
            </a:r>
            <a:r>
              <a:rPr lang="en-US" dirty="0" err="1" smtClean="0"/>
              <a:t>Sandel</a:t>
            </a:r>
            <a:r>
              <a:rPr lang="en-US" dirty="0" smtClean="0"/>
              <a:t>, un </a:t>
            </a:r>
            <a:r>
              <a:rPr lang="en-US" dirty="0" err="1" smtClean="0"/>
              <a:t>profesor</a:t>
            </a:r>
            <a:r>
              <a:rPr lang="en-US" dirty="0" smtClean="0"/>
              <a:t> de Harvard </a:t>
            </a:r>
            <a:r>
              <a:rPr lang="en-US" dirty="0" err="1" smtClean="0"/>
              <a:t>cuyo</a:t>
            </a:r>
            <a:r>
              <a:rPr lang="en-US" dirty="0" smtClean="0"/>
              <a:t> </a:t>
            </a:r>
            <a:r>
              <a:rPr lang="en-US" dirty="0" err="1" smtClean="0"/>
              <a:t>curso</a:t>
            </a:r>
            <a:r>
              <a:rPr lang="en-US" dirty="0" smtClean="0"/>
              <a:t> insignia, </a:t>
            </a:r>
            <a:r>
              <a:rPr lang="en-US" dirty="0" err="1" smtClean="0"/>
              <a:t>Justicia</a:t>
            </a:r>
            <a:r>
              <a:rPr lang="en-US" dirty="0" smtClean="0"/>
              <a:t>, se </a:t>
            </a:r>
            <a:r>
              <a:rPr lang="en-US" dirty="0" err="1" smtClean="0"/>
              <a:t>convirtió</a:t>
            </a:r>
            <a:r>
              <a:rPr lang="en-US" dirty="0" smtClean="0"/>
              <a:t> en Justice X, un </a:t>
            </a:r>
            <a:r>
              <a:rPr lang="es-CO" dirty="0" smtClean="0"/>
              <a:t>MOOC, esta primavera. </a:t>
            </a:r>
            <a:r>
              <a:rPr lang="en-US" dirty="0" smtClean="0"/>
              <a:t>“La idea de </a:t>
            </a:r>
            <a:r>
              <a:rPr lang="en-US" dirty="0" err="1" smtClean="0"/>
              <a:t>que</a:t>
            </a:r>
            <a:r>
              <a:rPr lang="en-US" dirty="0" smtClean="0"/>
              <a:t> </a:t>
            </a:r>
            <a:r>
              <a:rPr lang="en-US" dirty="0" err="1" smtClean="0"/>
              <a:t>exactamente</a:t>
            </a:r>
            <a:r>
              <a:rPr lang="en-US" dirty="0" smtClean="0"/>
              <a:t> el </a:t>
            </a:r>
            <a:r>
              <a:rPr lang="en-US" dirty="0" err="1" smtClean="0"/>
              <a:t>mismo</a:t>
            </a:r>
            <a:r>
              <a:rPr lang="en-US" dirty="0" smtClean="0"/>
              <a:t> </a:t>
            </a:r>
            <a:r>
              <a:rPr lang="en-US" dirty="0" err="1" smtClean="0"/>
              <a:t>curso</a:t>
            </a:r>
            <a:r>
              <a:rPr lang="en-US" dirty="0" smtClean="0"/>
              <a:t> </a:t>
            </a:r>
            <a:r>
              <a:rPr lang="en-US" dirty="0" err="1" smtClean="0"/>
              <a:t>sobre</a:t>
            </a:r>
            <a:r>
              <a:rPr lang="en-US" dirty="0" smtClean="0"/>
              <a:t> </a:t>
            </a:r>
            <a:r>
              <a:rPr lang="en-US" dirty="0" err="1" smtClean="0"/>
              <a:t>justicia</a:t>
            </a:r>
            <a:r>
              <a:rPr lang="en-US" dirty="0" smtClean="0"/>
              <a:t> social sea </a:t>
            </a:r>
            <a:r>
              <a:rPr lang="en-US" dirty="0" err="1" smtClean="0"/>
              <a:t>enseñado</a:t>
            </a:r>
            <a:r>
              <a:rPr lang="en-US" dirty="0" smtClean="0"/>
              <a:t> en </a:t>
            </a:r>
            <a:r>
              <a:rPr lang="en-US" dirty="0" err="1" smtClean="0"/>
              <a:t>varios</a:t>
            </a:r>
            <a:r>
              <a:rPr lang="en-US" dirty="0" smtClean="0"/>
              <a:t> </a:t>
            </a:r>
            <a:r>
              <a:rPr lang="en-US" dirty="0" err="1" smtClean="0"/>
              <a:t>departamentos</a:t>
            </a:r>
            <a:r>
              <a:rPr lang="en-US" dirty="0" smtClean="0"/>
              <a:t> de </a:t>
            </a:r>
            <a:r>
              <a:rPr lang="en-US" dirty="0" err="1" smtClean="0"/>
              <a:t>fiosofía</a:t>
            </a:r>
            <a:r>
              <a:rPr lang="en-US" dirty="0" smtClean="0"/>
              <a:t> en </a:t>
            </a:r>
            <a:r>
              <a:rPr lang="en-US" dirty="0" err="1" smtClean="0"/>
              <a:t>todo</a:t>
            </a:r>
            <a:r>
              <a:rPr lang="en-US" dirty="0" smtClean="0"/>
              <a:t> el </a:t>
            </a:r>
            <a:r>
              <a:rPr lang="en-US" dirty="0" err="1" smtClean="0"/>
              <a:t>país</a:t>
            </a:r>
            <a:r>
              <a:rPr lang="en-US" dirty="0" smtClean="0"/>
              <a:t> </a:t>
            </a:r>
            <a:r>
              <a:rPr lang="en-US" dirty="0" err="1" smtClean="0"/>
              <a:t>es</a:t>
            </a:r>
            <a:r>
              <a:rPr lang="en-US" dirty="0" smtClean="0"/>
              <a:t> </a:t>
            </a:r>
            <a:r>
              <a:rPr lang="es-CO" dirty="0" smtClean="0"/>
              <a:t>absolutamente asustadora.” </a:t>
            </a:r>
          </a:p>
          <a:p>
            <a:pPr lvl="1">
              <a:buFont typeface="Arial" pitchFamily="34" charset="0"/>
              <a:buChar char="•"/>
            </a:pPr>
            <a:r>
              <a:rPr lang="en-US" dirty="0" smtClean="0"/>
              <a:t>Joseph Harris, un </a:t>
            </a:r>
            <a:r>
              <a:rPr lang="en-US" dirty="0" err="1" smtClean="0"/>
              <a:t>profesor</a:t>
            </a:r>
            <a:r>
              <a:rPr lang="en-US" dirty="0" smtClean="0"/>
              <a:t> de </a:t>
            </a:r>
            <a:r>
              <a:rPr lang="en-US" dirty="0" err="1" smtClean="0"/>
              <a:t>escritura</a:t>
            </a:r>
            <a:r>
              <a:rPr lang="en-US" dirty="0" smtClean="0"/>
              <a:t> </a:t>
            </a:r>
            <a:r>
              <a:rPr lang="en-US" dirty="0" err="1" smtClean="0"/>
              <a:t>creativa</a:t>
            </a:r>
            <a:r>
              <a:rPr lang="en-US" dirty="0" smtClean="0"/>
              <a:t> en Duke, </a:t>
            </a:r>
            <a:r>
              <a:rPr lang="en-US" dirty="0" err="1" smtClean="0"/>
              <a:t>dijo</a:t>
            </a:r>
            <a:r>
              <a:rPr lang="en-US" dirty="0" smtClean="0"/>
              <a:t> </a:t>
            </a:r>
            <a:r>
              <a:rPr lang="en-US" dirty="0" err="1" smtClean="0"/>
              <a:t>recientemente</a:t>
            </a:r>
            <a:r>
              <a:rPr lang="en-US" dirty="0" smtClean="0"/>
              <a:t> a  The Chronicle of Higher Education, “No </a:t>
            </a:r>
            <a:r>
              <a:rPr lang="en-US" dirty="0" err="1" smtClean="0"/>
              <a:t>veo</a:t>
            </a:r>
            <a:r>
              <a:rPr lang="en-US" dirty="0" smtClean="0"/>
              <a:t> </a:t>
            </a:r>
            <a:r>
              <a:rPr lang="en-US" dirty="0" err="1" smtClean="0"/>
              <a:t>cómo</a:t>
            </a:r>
            <a:r>
              <a:rPr lang="en-US" dirty="0" smtClean="0"/>
              <a:t> un MOOC </a:t>
            </a:r>
            <a:r>
              <a:rPr lang="en-US" dirty="0" err="1" smtClean="0"/>
              <a:t>puede</a:t>
            </a:r>
            <a:r>
              <a:rPr lang="en-US" dirty="0" smtClean="0"/>
              <a:t> ser mucho </a:t>
            </a:r>
            <a:r>
              <a:rPr lang="en-US" dirty="0" err="1" smtClean="0"/>
              <a:t>más</a:t>
            </a:r>
            <a:r>
              <a:rPr lang="en-US" dirty="0" smtClean="0"/>
              <a:t> </a:t>
            </a:r>
            <a:r>
              <a:rPr lang="en-US" dirty="0" err="1" smtClean="0"/>
              <a:t>que</a:t>
            </a:r>
            <a:r>
              <a:rPr lang="en-US" dirty="0" smtClean="0"/>
              <a:t> un </a:t>
            </a:r>
            <a:r>
              <a:rPr lang="en-US" dirty="0" err="1" smtClean="0"/>
              <a:t>libro</a:t>
            </a:r>
            <a:r>
              <a:rPr lang="en-US" dirty="0" smtClean="0"/>
              <a:t> de </a:t>
            </a:r>
            <a:r>
              <a:rPr lang="en-US" dirty="0" err="1" smtClean="0"/>
              <a:t>texto</a:t>
            </a:r>
            <a:r>
              <a:rPr lang="en-US" dirty="0" smtClean="0"/>
              <a:t> </a:t>
            </a:r>
            <a:r>
              <a:rPr lang="en-US" dirty="0" err="1" smtClean="0"/>
              <a:t>digitalizado</a:t>
            </a:r>
            <a:r>
              <a:rPr lang="en-US" dirty="0" smtClean="0"/>
              <a:t>.”</a:t>
            </a:r>
            <a:endParaRPr lang="es-CO" dirty="0" smtClean="0"/>
          </a:p>
          <a:p>
            <a:endParaRPr lang="es-CO"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9908" y="168218"/>
            <a:ext cx="4709850" cy="990600"/>
          </a:xfrm>
        </p:spPr>
        <p:txBody>
          <a:bodyPr/>
          <a:lstStyle/>
          <a:p>
            <a:r>
              <a:rPr lang="es-CO" dirty="0" smtClean="0"/>
              <a:t>Escépticos y críticos</a:t>
            </a:r>
            <a:endParaRPr lang="es-CO" dirty="0"/>
          </a:p>
        </p:txBody>
      </p:sp>
      <p:sp>
        <p:nvSpPr>
          <p:cNvPr id="3" name="2 Marcador de contenido"/>
          <p:cNvSpPr>
            <a:spLocks noGrp="1"/>
          </p:cNvSpPr>
          <p:nvPr>
            <p:ph sz="quarter" idx="1"/>
          </p:nvPr>
        </p:nvSpPr>
        <p:spPr>
          <a:xfrm>
            <a:off x="284672" y="1600200"/>
            <a:ext cx="8859328" cy="5257800"/>
          </a:xfrm>
        </p:spPr>
        <p:txBody>
          <a:bodyPr>
            <a:normAutofit/>
          </a:bodyPr>
          <a:lstStyle/>
          <a:p>
            <a:r>
              <a:rPr lang="en-US" sz="2800" dirty="0" err="1" smtClean="0"/>
              <a:t>Resultados</a:t>
            </a:r>
            <a:r>
              <a:rPr lang="en-US" sz="2800" dirty="0" smtClean="0"/>
              <a:t> de </a:t>
            </a:r>
            <a:r>
              <a:rPr lang="en-US" sz="2800" dirty="0" err="1" smtClean="0"/>
              <a:t>una</a:t>
            </a:r>
            <a:r>
              <a:rPr lang="en-US" sz="2800" dirty="0" smtClean="0"/>
              <a:t> </a:t>
            </a:r>
            <a:r>
              <a:rPr lang="en-US" sz="2800" dirty="0" err="1" smtClean="0"/>
              <a:t>encuesta</a:t>
            </a:r>
            <a:r>
              <a:rPr lang="en-US" sz="2800" dirty="0" smtClean="0"/>
              <a:t> </a:t>
            </a:r>
            <a:r>
              <a:rPr lang="en-US" sz="2800" dirty="0" err="1" smtClean="0"/>
              <a:t>sobre</a:t>
            </a:r>
            <a:r>
              <a:rPr lang="en-US" sz="2800" dirty="0" smtClean="0"/>
              <a:t> MOOC a </a:t>
            </a:r>
            <a:r>
              <a:rPr lang="en-US" sz="2800" dirty="0" err="1" smtClean="0"/>
              <a:t>Presidentes</a:t>
            </a:r>
            <a:r>
              <a:rPr lang="en-US" sz="2800" dirty="0" smtClean="0"/>
              <a:t> </a:t>
            </a:r>
            <a:r>
              <a:rPr lang="en-US" sz="2800" dirty="0" err="1" smtClean="0"/>
              <a:t>Universitarios</a:t>
            </a:r>
            <a:r>
              <a:rPr lang="en-US" sz="2800" dirty="0" smtClean="0"/>
              <a:t> de los EEUU (</a:t>
            </a:r>
            <a:r>
              <a:rPr lang="en-US" sz="2800" dirty="0" err="1" smtClean="0"/>
              <a:t>basada</a:t>
            </a:r>
            <a:r>
              <a:rPr lang="en-US" sz="2800" dirty="0" smtClean="0"/>
              <a:t> en </a:t>
            </a:r>
            <a:r>
              <a:rPr lang="en-US" sz="2800" dirty="0" err="1" smtClean="0"/>
              <a:t>respuestas</a:t>
            </a:r>
            <a:r>
              <a:rPr lang="en-US" sz="2800" dirty="0" smtClean="0"/>
              <a:t> de 889 de </a:t>
            </a:r>
            <a:r>
              <a:rPr lang="en-US" sz="2800" dirty="0" err="1" smtClean="0"/>
              <a:t>ellos</a:t>
            </a:r>
            <a:r>
              <a:rPr lang="en-US" sz="2800" dirty="0" smtClean="0"/>
              <a:t>) Mayo 2, 2013. Solo </a:t>
            </a:r>
            <a:r>
              <a:rPr lang="en-US" sz="2800" dirty="0" err="1" smtClean="0"/>
              <a:t>una</a:t>
            </a:r>
            <a:r>
              <a:rPr lang="en-US" sz="2800" dirty="0" smtClean="0"/>
              <a:t> </a:t>
            </a:r>
            <a:r>
              <a:rPr lang="en-US" sz="2800" dirty="0" err="1" smtClean="0"/>
              <a:t>pequeña</a:t>
            </a:r>
            <a:r>
              <a:rPr lang="en-US" sz="2800" dirty="0" smtClean="0"/>
              <a:t> </a:t>
            </a:r>
            <a:r>
              <a:rPr lang="en-US" sz="2800" dirty="0" err="1" smtClean="0"/>
              <a:t>minoría</a:t>
            </a:r>
            <a:r>
              <a:rPr lang="en-US" sz="2800" dirty="0" smtClean="0"/>
              <a:t> de los </a:t>
            </a:r>
            <a:r>
              <a:rPr lang="en-US" sz="2800" dirty="0" err="1" smtClean="0"/>
              <a:t>presidentes</a:t>
            </a:r>
            <a:r>
              <a:rPr lang="en-US" sz="2800" dirty="0" smtClean="0"/>
              <a:t> </a:t>
            </a:r>
            <a:r>
              <a:rPr lang="en-US" sz="2800" dirty="0" err="1" smtClean="0"/>
              <a:t>cree</a:t>
            </a:r>
            <a:r>
              <a:rPr lang="en-US" sz="2800" dirty="0" smtClean="0"/>
              <a:t> </a:t>
            </a:r>
            <a:r>
              <a:rPr lang="en-US" sz="2800" dirty="0" err="1" smtClean="0"/>
              <a:t>enfáticamente</a:t>
            </a:r>
            <a:r>
              <a:rPr lang="en-US" sz="2800" dirty="0" smtClean="0"/>
              <a:t>  </a:t>
            </a:r>
            <a:r>
              <a:rPr lang="en-US" sz="2800" dirty="0" err="1" smtClean="0"/>
              <a:t>que</a:t>
            </a:r>
            <a:r>
              <a:rPr lang="en-US" sz="2800" dirty="0" smtClean="0"/>
              <a:t>: </a:t>
            </a:r>
          </a:p>
          <a:p>
            <a:pPr lvl="1"/>
            <a:r>
              <a:rPr lang="en-US" dirty="0" err="1" smtClean="0"/>
              <a:t>Mejorarán</a:t>
            </a:r>
            <a:r>
              <a:rPr lang="en-US" dirty="0" smtClean="0"/>
              <a:t> el </a:t>
            </a:r>
            <a:r>
              <a:rPr lang="en-US" dirty="0" err="1" smtClean="0"/>
              <a:t>aprendizaje</a:t>
            </a:r>
            <a:r>
              <a:rPr lang="en-US" dirty="0" smtClean="0"/>
              <a:t> de </a:t>
            </a:r>
            <a:r>
              <a:rPr lang="en-US" dirty="0" err="1" smtClean="0"/>
              <a:t>todos</a:t>
            </a:r>
            <a:r>
              <a:rPr lang="en-US" dirty="0" smtClean="0"/>
              <a:t> los </a:t>
            </a:r>
            <a:r>
              <a:rPr lang="en-US" dirty="0" err="1" smtClean="0"/>
              <a:t>estudiantes</a:t>
            </a:r>
            <a:r>
              <a:rPr lang="en-US" dirty="0" smtClean="0"/>
              <a:t> </a:t>
            </a:r>
          </a:p>
          <a:p>
            <a:pPr lvl="1">
              <a:buNone/>
            </a:pPr>
            <a:r>
              <a:rPr lang="en-US" dirty="0" smtClean="0"/>
              <a:t>   (3 </a:t>
            </a:r>
            <a:r>
              <a:rPr lang="en-US" dirty="0" err="1" smtClean="0"/>
              <a:t>por</a:t>
            </a:r>
            <a:r>
              <a:rPr lang="en-US" dirty="0" smtClean="0"/>
              <a:t> </a:t>
            </a:r>
            <a:r>
              <a:rPr lang="en-US" dirty="0" err="1" smtClean="0"/>
              <a:t>ciento</a:t>
            </a:r>
            <a:r>
              <a:rPr lang="en-US" dirty="0" smtClean="0"/>
              <a:t>) </a:t>
            </a:r>
          </a:p>
          <a:p>
            <a:pPr lvl="1"/>
            <a:r>
              <a:rPr lang="en-US" dirty="0" err="1" smtClean="0"/>
              <a:t>Resolverán</a:t>
            </a:r>
            <a:r>
              <a:rPr lang="en-US" dirty="0" smtClean="0"/>
              <a:t> los </a:t>
            </a:r>
            <a:r>
              <a:rPr lang="en-US" dirty="0" err="1" smtClean="0"/>
              <a:t>desafíos</a:t>
            </a:r>
            <a:r>
              <a:rPr lang="en-US" dirty="0" smtClean="0"/>
              <a:t> </a:t>
            </a:r>
            <a:r>
              <a:rPr lang="en-US" dirty="0" err="1" smtClean="0"/>
              <a:t>financieros</a:t>
            </a:r>
            <a:r>
              <a:rPr lang="en-US" dirty="0" smtClean="0"/>
              <a:t> de </a:t>
            </a:r>
            <a:r>
              <a:rPr lang="en-US" dirty="0" err="1" smtClean="0"/>
              <a:t>las</a:t>
            </a:r>
            <a:r>
              <a:rPr lang="en-US" dirty="0" smtClean="0"/>
              <a:t> </a:t>
            </a:r>
            <a:r>
              <a:rPr lang="en-US" dirty="0" err="1" smtClean="0"/>
              <a:t>universidades</a:t>
            </a:r>
            <a:r>
              <a:rPr lang="en-US" dirty="0" smtClean="0"/>
              <a:t> </a:t>
            </a:r>
          </a:p>
          <a:p>
            <a:pPr lvl="1">
              <a:buNone/>
            </a:pPr>
            <a:r>
              <a:rPr lang="en-US" dirty="0" smtClean="0"/>
              <a:t>   (2 </a:t>
            </a:r>
            <a:r>
              <a:rPr lang="en-US" dirty="0" err="1" smtClean="0"/>
              <a:t>por</a:t>
            </a:r>
            <a:r>
              <a:rPr lang="en-US" dirty="0" smtClean="0"/>
              <a:t> </a:t>
            </a:r>
            <a:r>
              <a:rPr lang="en-US" dirty="0" err="1" smtClean="0"/>
              <a:t>ciento</a:t>
            </a:r>
            <a:r>
              <a:rPr lang="en-US" dirty="0" smtClean="0"/>
              <a:t>) </a:t>
            </a:r>
          </a:p>
          <a:p>
            <a:pPr lvl="1"/>
            <a:r>
              <a:rPr lang="en-US" dirty="0" err="1" smtClean="0"/>
              <a:t>Reducirán</a:t>
            </a:r>
            <a:r>
              <a:rPr lang="en-US" dirty="0" smtClean="0"/>
              <a:t> el </a:t>
            </a:r>
            <a:r>
              <a:rPr lang="en-US" dirty="0" err="1" smtClean="0"/>
              <a:t>gasto</a:t>
            </a:r>
            <a:r>
              <a:rPr lang="en-US" dirty="0" smtClean="0"/>
              <a:t> de los </a:t>
            </a:r>
            <a:r>
              <a:rPr lang="en-US" dirty="0" err="1" smtClean="0"/>
              <a:t>estudiantes</a:t>
            </a:r>
            <a:r>
              <a:rPr lang="en-US" dirty="0" smtClean="0"/>
              <a:t> en </a:t>
            </a:r>
            <a:r>
              <a:rPr lang="en-US" dirty="0" err="1" smtClean="0"/>
              <a:t>educación</a:t>
            </a:r>
            <a:r>
              <a:rPr lang="en-US" dirty="0" smtClean="0"/>
              <a:t> superior (8 </a:t>
            </a:r>
            <a:r>
              <a:rPr lang="en-US" dirty="0" err="1" smtClean="0"/>
              <a:t>por</a:t>
            </a:r>
            <a:r>
              <a:rPr lang="en-US" dirty="0" smtClean="0"/>
              <a:t> </a:t>
            </a:r>
            <a:r>
              <a:rPr lang="en-US" dirty="0" err="1" smtClean="0"/>
              <a:t>ciento</a:t>
            </a:r>
            <a:r>
              <a:rPr lang="en-US" dirty="0" smtClean="0"/>
              <a:t>)</a:t>
            </a:r>
          </a:p>
          <a:p>
            <a:endParaRPr lang="en-US" sz="3200" dirty="0" smtClean="0"/>
          </a:p>
          <a:p>
            <a:endParaRPr lang="en-US" sz="3200" dirty="0" smtClean="0"/>
          </a:p>
          <a:p>
            <a:pPr>
              <a:buNone/>
            </a:pPr>
            <a:endParaRPr lang="es-C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9908" y="168218"/>
            <a:ext cx="4709850" cy="990600"/>
          </a:xfrm>
        </p:spPr>
        <p:txBody>
          <a:bodyPr/>
          <a:lstStyle/>
          <a:p>
            <a:r>
              <a:rPr lang="es-CO" dirty="0" smtClean="0"/>
              <a:t>Escépticos y críticos</a:t>
            </a:r>
            <a:endParaRPr lang="es-CO" dirty="0"/>
          </a:p>
        </p:txBody>
      </p:sp>
      <p:sp>
        <p:nvSpPr>
          <p:cNvPr id="3" name="2 Marcador de contenido"/>
          <p:cNvSpPr>
            <a:spLocks noGrp="1"/>
          </p:cNvSpPr>
          <p:nvPr>
            <p:ph sz="quarter" idx="1"/>
          </p:nvPr>
        </p:nvSpPr>
        <p:spPr>
          <a:xfrm>
            <a:off x="612648" y="1600200"/>
            <a:ext cx="8153400" cy="5257800"/>
          </a:xfrm>
        </p:spPr>
        <p:txBody>
          <a:bodyPr>
            <a:normAutofit fontScale="70000" lnSpcReduction="20000"/>
          </a:bodyPr>
          <a:lstStyle/>
          <a:p>
            <a:r>
              <a:rPr lang="en-US" sz="3400" dirty="0" smtClean="0"/>
              <a:t>“</a:t>
            </a:r>
            <a:r>
              <a:rPr lang="en-US" sz="3400" dirty="0" err="1" smtClean="0"/>
              <a:t>Estoy</a:t>
            </a:r>
            <a:r>
              <a:rPr lang="en-US" sz="3400" dirty="0" smtClean="0"/>
              <a:t> </a:t>
            </a:r>
            <a:r>
              <a:rPr lang="en-US" sz="3400" dirty="0" err="1" smtClean="0"/>
              <a:t>preocupada</a:t>
            </a:r>
            <a:r>
              <a:rPr lang="en-US" sz="3400" dirty="0" smtClean="0"/>
              <a:t> con los </a:t>
            </a:r>
            <a:r>
              <a:rPr lang="en-US" sz="3400" dirty="0" err="1" smtClean="0"/>
              <a:t>enfoques</a:t>
            </a:r>
            <a:r>
              <a:rPr lang="en-US" sz="3400" dirty="0" smtClean="0"/>
              <a:t> </a:t>
            </a:r>
            <a:r>
              <a:rPr lang="en-US" sz="3400" dirty="0" err="1" smtClean="0"/>
              <a:t>electrónicos</a:t>
            </a:r>
            <a:r>
              <a:rPr lang="en-US" sz="3400" dirty="0" smtClean="0"/>
              <a:t> </a:t>
            </a:r>
            <a:r>
              <a:rPr lang="en-US" sz="3400" dirty="0" err="1" smtClean="0"/>
              <a:t>para</a:t>
            </a:r>
            <a:r>
              <a:rPr lang="en-US" sz="3400" dirty="0" smtClean="0"/>
              <a:t> la </a:t>
            </a:r>
            <a:r>
              <a:rPr lang="en-US" sz="3400" dirty="0" err="1" smtClean="0"/>
              <a:t>calificación</a:t>
            </a:r>
            <a:r>
              <a:rPr lang="en-US" sz="3400" dirty="0" smtClean="0"/>
              <a:t> de </a:t>
            </a:r>
            <a:r>
              <a:rPr lang="en-US" sz="3400" dirty="0" err="1" smtClean="0"/>
              <a:t>ensayos</a:t>
            </a:r>
            <a:r>
              <a:rPr lang="en-US" sz="3400" dirty="0" smtClean="0"/>
              <a:t> </a:t>
            </a:r>
            <a:r>
              <a:rPr lang="en-US" sz="3400" dirty="0" err="1" smtClean="0"/>
              <a:t>escritos</a:t>
            </a:r>
            <a:r>
              <a:rPr lang="en-US" sz="3400" dirty="0" smtClean="0"/>
              <a:t>. </a:t>
            </a:r>
            <a:r>
              <a:rPr lang="en-US" sz="3400" dirty="0" err="1" smtClean="0"/>
              <a:t>Creo</a:t>
            </a:r>
            <a:r>
              <a:rPr lang="en-US" sz="3400" dirty="0" smtClean="0"/>
              <a:t> </a:t>
            </a:r>
            <a:r>
              <a:rPr lang="en-US" sz="3400" dirty="0" err="1" smtClean="0"/>
              <a:t>que</a:t>
            </a:r>
            <a:r>
              <a:rPr lang="en-US" sz="3400" dirty="0" smtClean="0"/>
              <a:t> no </a:t>
            </a:r>
            <a:r>
              <a:rPr lang="en-US" sz="3400" dirty="0" err="1" smtClean="0"/>
              <a:t>están</a:t>
            </a:r>
            <a:r>
              <a:rPr lang="en-US" sz="3400" dirty="0" smtClean="0"/>
              <a:t> en </a:t>
            </a:r>
            <a:r>
              <a:rPr lang="en-US" sz="3400" dirty="0" err="1" smtClean="0"/>
              <a:t>capacidad</a:t>
            </a:r>
            <a:r>
              <a:rPr lang="en-US" sz="3400" dirty="0" smtClean="0"/>
              <a:t> de </a:t>
            </a:r>
            <a:r>
              <a:rPr lang="en-US" sz="3400" dirty="0" err="1" smtClean="0"/>
              <a:t>considerar</a:t>
            </a:r>
            <a:r>
              <a:rPr lang="en-US" sz="3400" dirty="0" smtClean="0"/>
              <a:t> la </a:t>
            </a:r>
            <a:r>
              <a:rPr lang="en-US" sz="3400" dirty="0" err="1" smtClean="0"/>
              <a:t>ironía</a:t>
            </a:r>
            <a:r>
              <a:rPr lang="en-US" sz="3400" dirty="0" smtClean="0"/>
              <a:t>, la </a:t>
            </a:r>
            <a:r>
              <a:rPr lang="en-US" sz="3400" dirty="0" err="1" smtClean="0"/>
              <a:t>elegancia</a:t>
            </a:r>
            <a:r>
              <a:rPr lang="en-US" sz="3400" dirty="0" smtClean="0"/>
              <a:t> y … no </a:t>
            </a:r>
            <a:r>
              <a:rPr lang="en-US" sz="3400" dirty="0" err="1" smtClean="0"/>
              <a:t>sé</a:t>
            </a:r>
            <a:r>
              <a:rPr lang="en-US" sz="3400" dirty="0" smtClean="0"/>
              <a:t> </a:t>
            </a:r>
            <a:r>
              <a:rPr lang="en-US" sz="3400" dirty="0" err="1" smtClean="0"/>
              <a:t>cómo</a:t>
            </a:r>
            <a:r>
              <a:rPr lang="en-US" sz="3400" dirty="0" smtClean="0"/>
              <a:t> se </a:t>
            </a:r>
            <a:r>
              <a:rPr lang="en-US" sz="3400" dirty="0" err="1" smtClean="0"/>
              <a:t>logra</a:t>
            </a:r>
            <a:r>
              <a:rPr lang="en-US" sz="3400" dirty="0" smtClean="0"/>
              <a:t> </a:t>
            </a:r>
            <a:r>
              <a:rPr lang="en-US" sz="3400" dirty="0" err="1" smtClean="0"/>
              <a:t>que</a:t>
            </a:r>
            <a:r>
              <a:rPr lang="en-US" sz="3400" dirty="0" smtClean="0"/>
              <a:t> un </a:t>
            </a:r>
            <a:r>
              <a:rPr lang="en-US" sz="3400" dirty="0" err="1" smtClean="0"/>
              <a:t>computador</a:t>
            </a:r>
            <a:r>
              <a:rPr lang="en-US" sz="3400" dirty="0" smtClean="0"/>
              <a:t> </a:t>
            </a:r>
            <a:r>
              <a:rPr lang="en-US" sz="3400" dirty="0" err="1" smtClean="0"/>
              <a:t>decida</a:t>
            </a:r>
            <a:r>
              <a:rPr lang="en-US" sz="3400" dirty="0" smtClean="0"/>
              <a:t> </a:t>
            </a:r>
            <a:r>
              <a:rPr lang="en-US" sz="3400" dirty="0" err="1" smtClean="0"/>
              <a:t>si</a:t>
            </a:r>
            <a:r>
              <a:rPr lang="en-US" sz="3400" dirty="0" smtClean="0"/>
              <a:t> hay </a:t>
            </a:r>
            <a:r>
              <a:rPr lang="en-US" sz="3400" dirty="0" err="1" smtClean="0"/>
              <a:t>algo</a:t>
            </a:r>
            <a:r>
              <a:rPr lang="en-US" sz="3400" dirty="0" smtClean="0"/>
              <a:t> </a:t>
            </a:r>
            <a:r>
              <a:rPr lang="en-US" sz="3400" dirty="0" err="1" smtClean="0"/>
              <a:t>allí</a:t>
            </a:r>
            <a:r>
              <a:rPr lang="en-US" sz="3400" dirty="0" smtClean="0"/>
              <a:t> [en lo </a:t>
            </a:r>
            <a:r>
              <a:rPr lang="en-US" sz="3400" dirty="0" err="1" smtClean="0"/>
              <a:t>escrito</a:t>
            </a:r>
            <a:r>
              <a:rPr lang="en-US" sz="3400" dirty="0" smtClean="0"/>
              <a:t>] </a:t>
            </a:r>
            <a:r>
              <a:rPr lang="en-US" sz="3400" dirty="0" err="1" smtClean="0"/>
              <a:t>para</a:t>
            </a:r>
            <a:r>
              <a:rPr lang="en-US" sz="3400" dirty="0" smtClean="0"/>
              <a:t> </a:t>
            </a:r>
            <a:r>
              <a:rPr lang="en-US" sz="3400" dirty="0" err="1" smtClean="0"/>
              <a:t>observar</a:t>
            </a:r>
            <a:r>
              <a:rPr lang="en-US" sz="3400" dirty="0" smtClean="0"/>
              <a:t> lo </a:t>
            </a:r>
            <a:r>
              <a:rPr lang="en-US" sz="3400" dirty="0" err="1" smtClean="0"/>
              <a:t>cual</a:t>
            </a:r>
            <a:r>
              <a:rPr lang="en-US" sz="3400" dirty="0" smtClean="0"/>
              <a:t> no ha </a:t>
            </a:r>
            <a:r>
              <a:rPr lang="en-US" sz="3400" dirty="0" err="1" smtClean="0"/>
              <a:t>sido</a:t>
            </a:r>
            <a:r>
              <a:rPr lang="en-US" sz="3400" dirty="0" smtClean="0"/>
              <a:t> </a:t>
            </a:r>
            <a:r>
              <a:rPr lang="en-US" sz="3400" dirty="0" err="1" smtClean="0"/>
              <a:t>programado</a:t>
            </a:r>
            <a:r>
              <a:rPr lang="es-CO" sz="3400" dirty="0" smtClean="0"/>
              <a:t>.” </a:t>
            </a:r>
          </a:p>
          <a:p>
            <a:pPr algn="r">
              <a:spcBef>
                <a:spcPts val="0"/>
              </a:spcBef>
              <a:buNone/>
            </a:pPr>
            <a:r>
              <a:rPr lang="en-US" sz="3200" dirty="0" smtClean="0"/>
              <a:t>	Drew Gilpin Faust </a:t>
            </a:r>
          </a:p>
          <a:p>
            <a:pPr algn="r">
              <a:spcBef>
                <a:spcPts val="0"/>
              </a:spcBef>
              <a:buNone/>
            </a:pPr>
            <a:r>
              <a:rPr lang="en-US" sz="3200" dirty="0" err="1" smtClean="0"/>
              <a:t>Presidente</a:t>
            </a:r>
            <a:r>
              <a:rPr lang="en-US" sz="3200" dirty="0" smtClean="0"/>
              <a:t> de la Universidad de Harvard</a:t>
            </a:r>
          </a:p>
          <a:p>
            <a:pPr algn="r">
              <a:spcBef>
                <a:spcPts val="0"/>
              </a:spcBef>
              <a:buNone/>
            </a:pPr>
            <a:endParaRPr lang="en-US" sz="3200" dirty="0" smtClean="0"/>
          </a:p>
          <a:p>
            <a:r>
              <a:rPr lang="es-CO" sz="3400" dirty="0" smtClean="0"/>
              <a:t>“El exceso de alumnos entorpece la actividad académica y aboca a las universidades a la crisis”… “la progresiva influencia de las nuevas tecnologías ha modificado la relación de los alumnos con los profesores, especialmente desde la explosión de Internet, desde donde se puede acceder a mucha información, lo que en parte sustituye al docente”.</a:t>
            </a:r>
          </a:p>
          <a:p>
            <a:pPr algn="r">
              <a:buNone/>
            </a:pPr>
            <a:r>
              <a:rPr lang="es-CO" sz="3200" dirty="0" smtClean="0"/>
              <a:t>				</a:t>
            </a:r>
            <a:r>
              <a:rPr lang="es-CO" sz="3200" dirty="0" err="1" smtClean="0"/>
              <a:t>Umberto</a:t>
            </a:r>
            <a:r>
              <a:rPr lang="es-CO" sz="3200" dirty="0" smtClean="0"/>
              <a:t> Eco </a:t>
            </a:r>
          </a:p>
          <a:p>
            <a:pPr algn="r">
              <a:buNone/>
            </a:pPr>
            <a:r>
              <a:rPr lang="es-CO" sz="3200" dirty="0" smtClean="0"/>
              <a:t>Semiólogo, escritor y filósofo </a:t>
            </a:r>
          </a:p>
          <a:p>
            <a:endParaRPr lang="en-US" sz="3200" dirty="0" smtClean="0"/>
          </a:p>
          <a:p>
            <a:pPr>
              <a:buNone/>
            </a:pPr>
            <a:endParaRPr lang="es-CO"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34747" y="116456"/>
            <a:ext cx="3657427" cy="990600"/>
          </a:xfrm>
        </p:spPr>
        <p:txBody>
          <a:bodyPr/>
          <a:lstStyle/>
          <a:p>
            <a:r>
              <a:rPr lang="es-CO" dirty="0" smtClean="0"/>
              <a:t>Entonces ¿qué?</a:t>
            </a:r>
            <a:endParaRPr lang="es-CO" dirty="0"/>
          </a:p>
        </p:txBody>
      </p:sp>
      <p:sp>
        <p:nvSpPr>
          <p:cNvPr id="3" name="2 Marcador de contenido"/>
          <p:cNvSpPr>
            <a:spLocks noGrp="1"/>
          </p:cNvSpPr>
          <p:nvPr>
            <p:ph sz="quarter" idx="1"/>
          </p:nvPr>
        </p:nvSpPr>
        <p:spPr/>
        <p:txBody>
          <a:bodyPr>
            <a:normAutofit/>
          </a:bodyPr>
          <a:lstStyle/>
          <a:p>
            <a:endParaRPr lang="es-CO" sz="1200" dirty="0" smtClean="0"/>
          </a:p>
          <a:p>
            <a:endParaRPr lang="es-CO" sz="1200" dirty="0" smtClean="0"/>
          </a:p>
          <a:p>
            <a:endParaRPr lang="es-CO" sz="1200" dirty="0" smtClean="0"/>
          </a:p>
          <a:p>
            <a:endParaRPr lang="es-CO" dirty="0"/>
          </a:p>
        </p:txBody>
      </p:sp>
      <p:sp>
        <p:nvSpPr>
          <p:cNvPr id="4" name="3 Rectángulo"/>
          <p:cNvSpPr/>
          <p:nvPr/>
        </p:nvSpPr>
        <p:spPr>
          <a:xfrm>
            <a:off x="457200" y="1966816"/>
            <a:ext cx="8177842" cy="3970318"/>
          </a:xfrm>
          <a:prstGeom prst="rect">
            <a:avLst/>
          </a:prstGeom>
        </p:spPr>
        <p:txBody>
          <a:bodyPr wrap="square">
            <a:spAutoFit/>
          </a:bodyPr>
          <a:lstStyle/>
          <a:p>
            <a:r>
              <a:rPr lang="en-US" sz="2800" dirty="0" smtClean="0"/>
              <a:t>“</a:t>
            </a:r>
            <a:r>
              <a:rPr lang="en-US" sz="2800" dirty="0" err="1" smtClean="0"/>
              <a:t>Creo</a:t>
            </a:r>
            <a:r>
              <a:rPr lang="en-US" sz="2800" dirty="0" smtClean="0"/>
              <a:t> </a:t>
            </a:r>
            <a:r>
              <a:rPr lang="en-US" sz="2800" dirty="0" err="1" smtClean="0"/>
              <a:t>que</a:t>
            </a:r>
            <a:r>
              <a:rPr lang="en-US" sz="2800" dirty="0" smtClean="0"/>
              <a:t> </a:t>
            </a:r>
            <a:r>
              <a:rPr lang="en-US" sz="2800" dirty="0" err="1" smtClean="0"/>
              <a:t>habrá</a:t>
            </a:r>
            <a:r>
              <a:rPr lang="en-US" sz="2800" dirty="0" smtClean="0"/>
              <a:t> </a:t>
            </a:r>
            <a:r>
              <a:rPr lang="en-US" sz="2800" dirty="0" err="1" smtClean="0"/>
              <a:t>una</a:t>
            </a:r>
            <a:r>
              <a:rPr lang="en-US" sz="2800" dirty="0" smtClean="0"/>
              <a:t> </a:t>
            </a:r>
            <a:r>
              <a:rPr lang="en-US" sz="2800" dirty="0" err="1" smtClean="0"/>
              <a:t>oferta</a:t>
            </a:r>
            <a:r>
              <a:rPr lang="en-US" sz="2800" dirty="0" smtClean="0"/>
              <a:t> </a:t>
            </a:r>
            <a:r>
              <a:rPr lang="en-US" sz="2800" dirty="0" err="1" smtClean="0"/>
              <a:t>disponible</a:t>
            </a:r>
            <a:r>
              <a:rPr lang="en-US" sz="2800" dirty="0" smtClean="0"/>
              <a:t> de </a:t>
            </a:r>
            <a:r>
              <a:rPr lang="en-US" sz="2800" dirty="0" err="1" smtClean="0"/>
              <a:t>muchísimos</a:t>
            </a:r>
            <a:r>
              <a:rPr lang="en-US" sz="2800" dirty="0" smtClean="0"/>
              <a:t> </a:t>
            </a:r>
            <a:r>
              <a:rPr lang="en-US" sz="2800" dirty="0" err="1" smtClean="0"/>
              <a:t>cursos</a:t>
            </a:r>
            <a:r>
              <a:rPr lang="en-US" sz="2800" dirty="0" smtClean="0"/>
              <a:t> gratis o </a:t>
            </a:r>
            <a:r>
              <a:rPr lang="en-US" sz="2800" dirty="0" err="1" smtClean="0"/>
              <a:t>casi</a:t>
            </a:r>
            <a:r>
              <a:rPr lang="en-US" sz="2800" dirty="0" smtClean="0"/>
              <a:t> gratis. </a:t>
            </a:r>
            <a:r>
              <a:rPr lang="en-US" sz="2800" dirty="0" err="1" smtClean="0"/>
              <a:t>Mientras</a:t>
            </a:r>
            <a:r>
              <a:rPr lang="en-US" sz="2800" dirty="0" smtClean="0"/>
              <a:t> </a:t>
            </a:r>
            <a:r>
              <a:rPr lang="en-US" sz="2800" dirty="0" err="1" smtClean="0"/>
              <a:t>que</a:t>
            </a:r>
            <a:r>
              <a:rPr lang="en-US" sz="2800" dirty="0" smtClean="0"/>
              <a:t> el </a:t>
            </a:r>
            <a:r>
              <a:rPr lang="en-US" sz="2800" dirty="0" err="1" smtClean="0"/>
              <a:t>estándar</a:t>
            </a:r>
            <a:r>
              <a:rPr lang="en-US" sz="2800" dirty="0" smtClean="0"/>
              <a:t> dorado de </a:t>
            </a:r>
            <a:r>
              <a:rPr lang="en-US" sz="2800" dirty="0" err="1" smtClean="0"/>
              <a:t>las</a:t>
            </a:r>
            <a:r>
              <a:rPr lang="en-US" sz="2800" dirty="0" smtClean="0"/>
              <a:t> </a:t>
            </a:r>
            <a:r>
              <a:rPr lang="en-US" sz="2800" dirty="0" err="1" smtClean="0"/>
              <a:t>clases</a:t>
            </a:r>
            <a:r>
              <a:rPr lang="en-US" sz="2800" dirty="0" smtClean="0"/>
              <a:t> </a:t>
            </a:r>
            <a:r>
              <a:rPr lang="en-US" sz="2800" dirty="0" err="1" smtClean="0"/>
              <a:t>presenciales</a:t>
            </a:r>
            <a:r>
              <a:rPr lang="en-US" sz="2800" dirty="0" smtClean="0"/>
              <a:t> </a:t>
            </a:r>
            <a:r>
              <a:rPr lang="en-US" sz="2800" dirty="0" err="1" smtClean="0"/>
              <a:t>pequeñas</a:t>
            </a:r>
            <a:r>
              <a:rPr lang="en-US" sz="2800" dirty="0" smtClean="0"/>
              <a:t>, con </a:t>
            </a:r>
            <a:r>
              <a:rPr lang="en-US" sz="2800" dirty="0" err="1" smtClean="0"/>
              <a:t>excelentes</a:t>
            </a:r>
            <a:r>
              <a:rPr lang="en-US" sz="2800" dirty="0" smtClean="0"/>
              <a:t> </a:t>
            </a:r>
            <a:r>
              <a:rPr lang="en-US" sz="2800" dirty="0" err="1" smtClean="0"/>
              <a:t>profesores</a:t>
            </a:r>
            <a:r>
              <a:rPr lang="en-US" sz="2800" dirty="0" smtClean="0"/>
              <a:t>, se </a:t>
            </a:r>
            <a:r>
              <a:rPr lang="en-US" sz="2800" dirty="0" err="1" smtClean="0"/>
              <a:t>mantendrá</a:t>
            </a:r>
            <a:r>
              <a:rPr lang="en-US" sz="2800" dirty="0" smtClean="0"/>
              <a:t> </a:t>
            </a:r>
            <a:r>
              <a:rPr lang="en-US" sz="2800" dirty="0" err="1" smtClean="0"/>
              <a:t>vigente</a:t>
            </a:r>
            <a:r>
              <a:rPr lang="en-US" sz="2800" dirty="0" smtClean="0"/>
              <a:t>, los </a:t>
            </a:r>
            <a:r>
              <a:rPr lang="en-US" sz="2800" dirty="0" err="1" smtClean="0"/>
              <a:t>cursos</a:t>
            </a:r>
            <a:r>
              <a:rPr lang="en-US" sz="2800" dirty="0" smtClean="0"/>
              <a:t> en </a:t>
            </a:r>
            <a:r>
              <a:rPr lang="en-US" sz="2800" dirty="0" err="1" smtClean="0"/>
              <a:t>línea</a:t>
            </a:r>
            <a:r>
              <a:rPr lang="en-US" sz="2800" dirty="0" smtClean="0"/>
              <a:t> </a:t>
            </a:r>
            <a:r>
              <a:rPr lang="en-US" sz="2800" dirty="0" err="1" smtClean="0"/>
              <a:t>demostrarán</a:t>
            </a:r>
            <a:r>
              <a:rPr lang="en-US" sz="2800" dirty="0" smtClean="0"/>
              <a:t> ser un </a:t>
            </a:r>
            <a:r>
              <a:rPr lang="en-US" sz="2800" dirty="0" err="1" smtClean="0"/>
              <a:t>ambiente</a:t>
            </a:r>
            <a:r>
              <a:rPr lang="en-US" sz="2800" dirty="0" smtClean="0"/>
              <a:t> de </a:t>
            </a:r>
            <a:r>
              <a:rPr lang="en-US" sz="2800" dirty="0" err="1" smtClean="0"/>
              <a:t>aprendizaje</a:t>
            </a:r>
            <a:r>
              <a:rPr lang="en-US" sz="2800" dirty="0" smtClean="0"/>
              <a:t> </a:t>
            </a:r>
            <a:r>
              <a:rPr lang="en-US" sz="2800" dirty="0" err="1" smtClean="0"/>
              <a:t>efectivo</a:t>
            </a:r>
            <a:r>
              <a:rPr lang="en-US" sz="2800" dirty="0" smtClean="0"/>
              <a:t>, </a:t>
            </a:r>
            <a:r>
              <a:rPr lang="en-US" sz="2800" dirty="0" err="1" smtClean="0"/>
              <a:t>especialmente</a:t>
            </a:r>
            <a:r>
              <a:rPr lang="en-US" sz="2800" dirty="0" smtClean="0"/>
              <a:t> en </a:t>
            </a:r>
            <a:r>
              <a:rPr lang="en-US" sz="2800" dirty="0" err="1" smtClean="0"/>
              <a:t>comparación</a:t>
            </a:r>
            <a:r>
              <a:rPr lang="en-US" sz="2800" dirty="0" smtClean="0"/>
              <a:t> con los </a:t>
            </a:r>
            <a:r>
              <a:rPr lang="en-US" sz="2800" dirty="0" err="1" smtClean="0"/>
              <a:t>grandes</a:t>
            </a:r>
            <a:r>
              <a:rPr lang="en-US" sz="2800" dirty="0" smtClean="0"/>
              <a:t> </a:t>
            </a:r>
            <a:r>
              <a:rPr lang="en-US" sz="2800" dirty="0" err="1" smtClean="0"/>
              <a:t>cursos</a:t>
            </a:r>
            <a:r>
              <a:rPr lang="en-US" sz="2800" dirty="0" smtClean="0"/>
              <a:t> </a:t>
            </a:r>
            <a:r>
              <a:rPr lang="en-US" sz="2800" dirty="0" err="1" smtClean="0"/>
              <a:t>estilo</a:t>
            </a:r>
            <a:r>
              <a:rPr lang="en-US" sz="2800" dirty="0" smtClean="0"/>
              <a:t> </a:t>
            </a:r>
            <a:r>
              <a:rPr lang="en-US" sz="2800" dirty="0" err="1" smtClean="0"/>
              <a:t>clase</a:t>
            </a:r>
            <a:r>
              <a:rPr lang="en-US" sz="2800" dirty="0" smtClean="0"/>
              <a:t> </a:t>
            </a:r>
            <a:r>
              <a:rPr lang="en-US" sz="2800" dirty="0" err="1" smtClean="0"/>
              <a:t>megistral</a:t>
            </a:r>
            <a:r>
              <a:rPr lang="en-US" sz="2800" dirty="0" smtClean="0"/>
              <a:t>.</a:t>
            </a:r>
            <a:r>
              <a:rPr lang="es-CO" sz="2800" dirty="0" smtClean="0"/>
              <a:t>” </a:t>
            </a:r>
          </a:p>
          <a:p>
            <a:pPr algn="r"/>
            <a:r>
              <a:rPr lang="es-CO" sz="2800" dirty="0" smtClean="0"/>
              <a:t>								</a:t>
            </a:r>
            <a:r>
              <a:rPr lang="es-CO" sz="2800" i="1" dirty="0" smtClean="0"/>
              <a:t>	</a:t>
            </a:r>
            <a:r>
              <a:rPr lang="en-US" sz="2800" i="1" dirty="0" smtClean="0"/>
              <a:t>John L. Hennessy</a:t>
            </a:r>
          </a:p>
          <a:p>
            <a:pPr algn="r"/>
            <a:r>
              <a:rPr lang="en-US" sz="2800" i="1" dirty="0" smtClean="0"/>
              <a:t>							President of Stanford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0160" y="81970"/>
            <a:ext cx="9014604" cy="1143000"/>
          </a:xfrm>
        </p:spPr>
        <p:txBody>
          <a:bodyPr>
            <a:noAutofit/>
          </a:bodyPr>
          <a:lstStyle/>
          <a:p>
            <a:pPr lvl="0"/>
            <a:r>
              <a:rPr lang="es-CO" sz="3200" dirty="0" smtClean="0">
                <a:latin typeface="Arial" charset="0"/>
                <a:cs typeface="Arial" charset="0"/>
              </a:rPr>
              <a:t>Algunos ejemplos de Innovaciones Disruptivas </a:t>
            </a:r>
            <a:endParaRPr lang="es-CO" sz="3200" dirty="0"/>
          </a:p>
        </p:txBody>
      </p:sp>
      <p:graphicFrame>
        <p:nvGraphicFramePr>
          <p:cNvPr id="4" name="3 Marcador de contenido"/>
          <p:cNvGraphicFramePr>
            <a:graphicFrameLocks noGrp="1"/>
          </p:cNvGraphicFramePr>
          <p:nvPr>
            <p:ph sz="quarter" idx="1"/>
          </p:nvPr>
        </p:nvGraphicFramePr>
        <p:xfrm>
          <a:off x="483061" y="1388896"/>
          <a:ext cx="8738566" cy="5486400"/>
        </p:xfrm>
        <a:graphic>
          <a:graphicData uri="http://schemas.openxmlformats.org/drawingml/2006/table">
            <a:tbl>
              <a:tblPr/>
              <a:tblGrid>
                <a:gridCol w="4369283"/>
                <a:gridCol w="4369283"/>
              </a:tblGrid>
              <a:tr h="0">
                <a:tc>
                  <a:txBody>
                    <a:bodyPr/>
                    <a:lstStyle/>
                    <a:p>
                      <a:pPr>
                        <a:lnSpc>
                          <a:spcPct val="150000"/>
                        </a:lnSpc>
                      </a:pPr>
                      <a:r>
                        <a:rPr lang="es-CO" sz="3200" dirty="0" smtClean="0"/>
                        <a:t>-Comp. Personales   =&gt;</a:t>
                      </a:r>
                      <a:endParaRPr lang="es-CO" sz="3200" dirty="0"/>
                    </a:p>
                  </a:txBody>
                  <a:tcPr anchor="ctr">
                    <a:lnL>
                      <a:noFill/>
                    </a:lnL>
                    <a:lnR>
                      <a:noFill/>
                    </a:lnR>
                    <a:lnT>
                      <a:noFill/>
                    </a:lnT>
                    <a:lnB>
                      <a:noFill/>
                    </a:lnB>
                  </a:tcPr>
                </a:tc>
                <a:tc>
                  <a:txBody>
                    <a:bodyPr/>
                    <a:lstStyle/>
                    <a:p>
                      <a:r>
                        <a:rPr lang="es-CO" sz="3200" dirty="0" smtClean="0"/>
                        <a:t>-Mini computadores</a:t>
                      </a:r>
                      <a:endParaRPr lang="es-CO" sz="3200" dirty="0"/>
                    </a:p>
                  </a:txBody>
                  <a:tcPr anchor="ctr">
                    <a:lnL>
                      <a:noFill/>
                    </a:lnL>
                    <a:lnR>
                      <a:noFill/>
                    </a:lnR>
                    <a:lnT>
                      <a:noFill/>
                    </a:lnT>
                    <a:lnB>
                      <a:noFill/>
                    </a:lnB>
                  </a:tcPr>
                </a:tc>
              </a:tr>
              <a:tr h="0">
                <a:tc>
                  <a:txBody>
                    <a:bodyPr/>
                    <a:lstStyle/>
                    <a:p>
                      <a:pPr>
                        <a:lnSpc>
                          <a:spcPct val="150000"/>
                        </a:lnSpc>
                      </a:pPr>
                      <a:r>
                        <a:rPr lang="es-CO" sz="3200" dirty="0" smtClean="0"/>
                        <a:t>-Mini acerías           =&gt;</a:t>
                      </a:r>
                    </a:p>
                  </a:txBody>
                  <a:tcPr anchor="ctr">
                    <a:lnL>
                      <a:noFill/>
                    </a:lnL>
                    <a:lnR>
                      <a:noFill/>
                    </a:lnR>
                    <a:lnT>
                      <a:noFill/>
                    </a:lnT>
                    <a:lnB>
                      <a:noFill/>
                    </a:lnB>
                  </a:tcPr>
                </a:tc>
                <a:tc>
                  <a:txBody>
                    <a:bodyPr/>
                    <a:lstStyle/>
                    <a:p>
                      <a:r>
                        <a:rPr lang="es-CO" sz="3200" dirty="0" smtClean="0"/>
                        <a:t>-Acerías Integradas</a:t>
                      </a:r>
                    </a:p>
                  </a:txBody>
                  <a:tcPr anchor="ctr">
                    <a:lnL>
                      <a:noFill/>
                    </a:lnL>
                    <a:lnR>
                      <a:noFill/>
                    </a:lnR>
                    <a:lnT>
                      <a:noFill/>
                    </a:lnT>
                    <a:lnB>
                      <a:noFill/>
                    </a:lnB>
                  </a:tcPr>
                </a:tc>
              </a:tr>
              <a:tr h="0">
                <a:tc>
                  <a:txBody>
                    <a:bodyPr/>
                    <a:lstStyle/>
                    <a:p>
                      <a:pPr>
                        <a:lnSpc>
                          <a:spcPct val="150000"/>
                        </a:lnSpc>
                      </a:pPr>
                      <a:r>
                        <a:rPr lang="es-CO" sz="3200" dirty="0" smtClean="0"/>
                        <a:t>- Industria disquera  =&gt;</a:t>
                      </a:r>
                      <a:endParaRPr lang="es-CO" sz="3200" dirty="0"/>
                    </a:p>
                  </a:txBody>
                  <a:tcPr anchor="ctr">
                    <a:lnL>
                      <a:noFill/>
                    </a:lnL>
                    <a:lnR>
                      <a:noFill/>
                    </a:lnR>
                    <a:lnT>
                      <a:noFill/>
                    </a:lnT>
                    <a:lnB>
                      <a:noFill/>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3200" dirty="0" smtClean="0"/>
                        <a:t>- MP3</a:t>
                      </a:r>
                    </a:p>
                  </a:txBody>
                  <a:tcPr anchor="ctr">
                    <a:lnL>
                      <a:noFill/>
                    </a:lnL>
                    <a:lnR>
                      <a:noFill/>
                    </a:lnR>
                    <a:lnT>
                      <a:noFill/>
                    </a:lnT>
                    <a:lnB>
                      <a:noFill/>
                    </a:lnB>
                  </a:tcPr>
                </a:tc>
              </a:tr>
              <a:tr h="0">
                <a:tc>
                  <a:txBody>
                    <a:bodyPr/>
                    <a:lstStyle/>
                    <a:p>
                      <a:pPr>
                        <a:lnSpc>
                          <a:spcPct val="150000"/>
                        </a:lnSpc>
                      </a:pPr>
                      <a:r>
                        <a:rPr lang="es-CO" sz="3200" dirty="0" smtClean="0"/>
                        <a:t>-Telefonía celular     =&gt;</a:t>
                      </a:r>
                    </a:p>
                    <a:p>
                      <a:pPr>
                        <a:lnSpc>
                          <a:spcPct val="150000"/>
                        </a:lnSpc>
                      </a:pPr>
                      <a:r>
                        <a:rPr lang="es-CO" sz="3200" dirty="0" smtClean="0"/>
                        <a:t>-Fotografía digital   =&gt;</a:t>
                      </a:r>
                    </a:p>
                    <a:p>
                      <a:pPr>
                        <a:lnSpc>
                          <a:spcPct val="150000"/>
                        </a:lnSpc>
                      </a:pPr>
                      <a:r>
                        <a:rPr lang="es-CO" sz="3200" dirty="0" smtClean="0"/>
                        <a:t>-</a:t>
                      </a:r>
                      <a:r>
                        <a:rPr lang="es-CO" sz="3200" dirty="0" err="1" smtClean="0"/>
                        <a:t>Wikipedia</a:t>
                      </a:r>
                      <a:r>
                        <a:rPr lang="es-CO" sz="3200" dirty="0" smtClean="0"/>
                        <a:t>             =&gt;</a:t>
                      </a:r>
                    </a:p>
                    <a:p>
                      <a:pPr>
                        <a:lnSpc>
                          <a:spcPct val="150000"/>
                        </a:lnSpc>
                      </a:pPr>
                      <a:r>
                        <a:rPr lang="es-CO" sz="3200" dirty="0" smtClean="0">
                          <a:solidFill>
                            <a:srgbClr val="FF0000"/>
                          </a:solidFill>
                        </a:rPr>
                        <a:t>-¿MOOC?               =&gt;</a:t>
                      </a:r>
                      <a:endParaRPr lang="es-CO" sz="3200" dirty="0">
                        <a:solidFill>
                          <a:srgbClr val="FF0000"/>
                        </a:solidFill>
                      </a:endParaRPr>
                    </a:p>
                  </a:txBody>
                  <a:tcPr anchor="ctr">
                    <a:lnL>
                      <a:noFill/>
                    </a:lnL>
                    <a:lnR>
                      <a:noFill/>
                    </a:lnR>
                    <a:lnT>
                      <a:noFill/>
                    </a:lnT>
                    <a:lnB>
                      <a:noFill/>
                    </a:lnB>
                  </a:tcPr>
                </a:tc>
                <a:tc>
                  <a:txBody>
                    <a:bodyPr/>
                    <a:lstStyle/>
                    <a:p>
                      <a:pPr>
                        <a:lnSpc>
                          <a:spcPct val="150000"/>
                        </a:lnSpc>
                      </a:pPr>
                      <a:r>
                        <a:rPr lang="es-CO" sz="3200" dirty="0" smtClean="0"/>
                        <a:t>-Telefonía tradicional</a:t>
                      </a:r>
                    </a:p>
                    <a:p>
                      <a:pPr>
                        <a:lnSpc>
                          <a:spcPct val="150000"/>
                        </a:lnSpc>
                      </a:pPr>
                      <a:r>
                        <a:rPr lang="es-CO" sz="3200" dirty="0" smtClean="0"/>
                        <a:t>-Fotografía tradicional</a:t>
                      </a:r>
                    </a:p>
                    <a:p>
                      <a:pPr>
                        <a:lnSpc>
                          <a:spcPct val="150000"/>
                        </a:lnSpc>
                      </a:pPr>
                      <a:r>
                        <a:rPr lang="es-CO" sz="3200" dirty="0" smtClean="0"/>
                        <a:t>-Enciclopedias</a:t>
                      </a:r>
                    </a:p>
                    <a:p>
                      <a:pPr>
                        <a:lnSpc>
                          <a:spcPct val="150000"/>
                        </a:lnSpc>
                      </a:pPr>
                      <a:r>
                        <a:rPr lang="es-CO" sz="3200" dirty="0" smtClean="0">
                          <a:solidFill>
                            <a:srgbClr val="FF0000"/>
                          </a:solidFill>
                        </a:rPr>
                        <a:t>-¿Universidad?</a:t>
                      </a:r>
                      <a:endParaRPr lang="es-CO" sz="3200" dirty="0">
                        <a:solidFill>
                          <a:srgbClr val="FF0000"/>
                        </a:solidFill>
                      </a:endParaRPr>
                    </a:p>
                  </a:txBody>
                  <a:tcPr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34747" y="116456"/>
            <a:ext cx="3657427" cy="990600"/>
          </a:xfrm>
        </p:spPr>
        <p:txBody>
          <a:bodyPr/>
          <a:lstStyle/>
          <a:p>
            <a:r>
              <a:rPr lang="es-CO" dirty="0" smtClean="0"/>
              <a:t>Entonces ¿qué?</a:t>
            </a:r>
            <a:endParaRPr lang="es-CO" dirty="0"/>
          </a:p>
        </p:txBody>
      </p:sp>
      <p:sp>
        <p:nvSpPr>
          <p:cNvPr id="3" name="2 Marcador de contenido"/>
          <p:cNvSpPr>
            <a:spLocks noGrp="1"/>
          </p:cNvSpPr>
          <p:nvPr>
            <p:ph sz="quarter" idx="1"/>
          </p:nvPr>
        </p:nvSpPr>
        <p:spPr/>
        <p:txBody>
          <a:bodyPr>
            <a:normAutofit/>
          </a:bodyPr>
          <a:lstStyle/>
          <a:p>
            <a:endParaRPr lang="es-CO" sz="1200" dirty="0" smtClean="0"/>
          </a:p>
          <a:p>
            <a:endParaRPr lang="es-CO" sz="1200" dirty="0" smtClean="0"/>
          </a:p>
          <a:p>
            <a:endParaRPr lang="es-CO" sz="1200" dirty="0" smtClean="0"/>
          </a:p>
          <a:p>
            <a:endParaRPr lang="es-CO" dirty="0"/>
          </a:p>
        </p:txBody>
      </p:sp>
      <p:sp>
        <p:nvSpPr>
          <p:cNvPr id="5" name="4 Rectángulo"/>
          <p:cNvSpPr/>
          <p:nvPr/>
        </p:nvSpPr>
        <p:spPr>
          <a:xfrm>
            <a:off x="258797" y="1600200"/>
            <a:ext cx="8781691" cy="4647426"/>
          </a:xfrm>
          <a:prstGeom prst="rect">
            <a:avLst/>
          </a:prstGeom>
        </p:spPr>
        <p:txBody>
          <a:bodyPr wrap="square">
            <a:spAutoFit/>
          </a:bodyPr>
          <a:lstStyle/>
          <a:p>
            <a:r>
              <a:rPr lang="en-US" sz="4000" dirty="0" err="1" smtClean="0"/>
              <a:t>Quedan</a:t>
            </a:r>
            <a:r>
              <a:rPr lang="en-US" sz="4000" dirty="0" smtClean="0"/>
              <a:t> </a:t>
            </a:r>
            <a:r>
              <a:rPr lang="en-US" sz="4000" dirty="0" err="1" smtClean="0"/>
              <a:t>muchas</a:t>
            </a:r>
            <a:r>
              <a:rPr lang="en-US" sz="4000" dirty="0" smtClean="0"/>
              <a:t> </a:t>
            </a:r>
            <a:r>
              <a:rPr lang="en-US" sz="4000" dirty="0" err="1" smtClean="0"/>
              <a:t>preguntas</a:t>
            </a:r>
            <a:r>
              <a:rPr lang="en-US" sz="4000" dirty="0" smtClean="0"/>
              <a:t> </a:t>
            </a:r>
            <a:r>
              <a:rPr lang="en-US" sz="4000" dirty="0" err="1" smtClean="0"/>
              <a:t>por</a:t>
            </a:r>
            <a:r>
              <a:rPr lang="en-US" sz="4000" dirty="0" smtClean="0"/>
              <a:t> responder:</a:t>
            </a:r>
          </a:p>
          <a:p>
            <a:r>
              <a:rPr lang="en-US" sz="4000" dirty="0" smtClean="0"/>
              <a:t> </a:t>
            </a:r>
          </a:p>
          <a:p>
            <a:pPr>
              <a:buFont typeface="Arial" pitchFamily="34" charset="0"/>
              <a:buChar char="•"/>
            </a:pPr>
            <a:r>
              <a:rPr lang="en-US" sz="3600" dirty="0" smtClean="0"/>
              <a:t>¿</a:t>
            </a:r>
            <a:r>
              <a:rPr lang="en-US" sz="3600" dirty="0" err="1" smtClean="0"/>
              <a:t>Cuál</a:t>
            </a:r>
            <a:r>
              <a:rPr lang="en-US" sz="3600" dirty="0" smtClean="0"/>
              <a:t> </a:t>
            </a:r>
            <a:r>
              <a:rPr lang="en-US" sz="3600" dirty="0" err="1" smtClean="0"/>
              <a:t>es</a:t>
            </a:r>
            <a:r>
              <a:rPr lang="en-US" sz="3600" dirty="0" smtClean="0"/>
              <a:t> la </a:t>
            </a:r>
            <a:r>
              <a:rPr lang="en-US" sz="3600" dirty="0" err="1" smtClean="0"/>
              <a:t>calidad</a:t>
            </a:r>
            <a:r>
              <a:rPr lang="en-US" sz="3600" dirty="0" smtClean="0"/>
              <a:t> de </a:t>
            </a:r>
            <a:r>
              <a:rPr lang="en-US" sz="3600" dirty="0" err="1" smtClean="0"/>
              <a:t>esos</a:t>
            </a:r>
            <a:r>
              <a:rPr lang="en-US" sz="3600" dirty="0" smtClean="0"/>
              <a:t> </a:t>
            </a:r>
            <a:r>
              <a:rPr lang="en-US" sz="3600" dirty="0" err="1" smtClean="0"/>
              <a:t>cursos</a:t>
            </a:r>
            <a:r>
              <a:rPr lang="en-US" sz="3600" dirty="0" smtClean="0"/>
              <a:t>? </a:t>
            </a:r>
          </a:p>
          <a:p>
            <a:pPr>
              <a:buFont typeface="Arial" pitchFamily="34" charset="0"/>
              <a:buChar char="•"/>
            </a:pPr>
            <a:r>
              <a:rPr lang="en-US" sz="3600" dirty="0" smtClean="0"/>
              <a:t>¿Son </a:t>
            </a:r>
            <a:r>
              <a:rPr lang="en-US" sz="3600" dirty="0" err="1" smtClean="0"/>
              <a:t>igualmente</a:t>
            </a:r>
            <a:r>
              <a:rPr lang="en-US" sz="3600" dirty="0" smtClean="0"/>
              <a:t> </a:t>
            </a:r>
            <a:r>
              <a:rPr lang="en-US" sz="3600" dirty="0" err="1" smtClean="0"/>
              <a:t>apropiados</a:t>
            </a:r>
            <a:r>
              <a:rPr lang="en-US" sz="3600" dirty="0" smtClean="0"/>
              <a:t> </a:t>
            </a:r>
            <a:r>
              <a:rPr lang="en-US" sz="3600" dirty="0" err="1" smtClean="0"/>
              <a:t>para</a:t>
            </a:r>
            <a:r>
              <a:rPr lang="en-US" sz="3600" dirty="0" smtClean="0"/>
              <a:t> </a:t>
            </a:r>
            <a:r>
              <a:rPr lang="en-US" sz="3600" dirty="0" err="1" smtClean="0"/>
              <a:t>todas</a:t>
            </a:r>
            <a:r>
              <a:rPr lang="en-US" sz="3600" dirty="0" smtClean="0"/>
              <a:t> </a:t>
            </a:r>
            <a:r>
              <a:rPr lang="en-US" sz="3600" dirty="0" err="1" smtClean="0"/>
              <a:t>las</a:t>
            </a:r>
            <a:r>
              <a:rPr lang="en-US" sz="3600" dirty="0" smtClean="0"/>
              <a:t> </a:t>
            </a:r>
            <a:r>
              <a:rPr lang="en-US" sz="3600" dirty="0" err="1" smtClean="0"/>
              <a:t>disciplinas</a:t>
            </a:r>
            <a:r>
              <a:rPr lang="en-US" sz="3600" dirty="0" smtClean="0"/>
              <a:t>?  </a:t>
            </a:r>
          </a:p>
          <a:p>
            <a:pPr>
              <a:buFont typeface="Arial" pitchFamily="34" charset="0"/>
              <a:buChar char="•"/>
            </a:pPr>
            <a:r>
              <a:rPr lang="en-US" sz="3600" dirty="0" smtClean="0"/>
              <a:t>¿</a:t>
            </a:r>
            <a:r>
              <a:rPr lang="en-US" sz="3600" dirty="0" err="1" smtClean="0"/>
              <a:t>Cómo</a:t>
            </a:r>
            <a:r>
              <a:rPr lang="en-US" sz="3600" dirty="0" smtClean="0"/>
              <a:t> van a </a:t>
            </a:r>
            <a:r>
              <a:rPr lang="en-US" sz="3600" dirty="0" err="1" smtClean="0"/>
              <a:t>evolucionar</a:t>
            </a:r>
            <a:r>
              <a:rPr lang="en-US" sz="3600" dirty="0" smtClean="0"/>
              <a:t>?  </a:t>
            </a:r>
          </a:p>
          <a:p>
            <a:pPr>
              <a:buFont typeface="Arial" pitchFamily="34" charset="0"/>
              <a:buChar char="•"/>
            </a:pPr>
            <a:r>
              <a:rPr lang="en-US" sz="3600" dirty="0" smtClean="0"/>
              <a:t>Al final, ¿</a:t>
            </a:r>
            <a:r>
              <a:rPr lang="en-US" sz="3600" dirty="0" err="1" smtClean="0"/>
              <a:t>cuáles</a:t>
            </a:r>
            <a:r>
              <a:rPr lang="en-US" sz="3600" dirty="0" smtClean="0"/>
              <a:t> </a:t>
            </a:r>
            <a:r>
              <a:rPr lang="en-US" sz="3600" dirty="0" err="1" smtClean="0"/>
              <a:t>serán</a:t>
            </a:r>
            <a:r>
              <a:rPr lang="en-US" sz="3600" dirty="0" smtClean="0"/>
              <a:t> </a:t>
            </a:r>
            <a:r>
              <a:rPr lang="en-US" sz="3600" dirty="0" err="1" smtClean="0"/>
              <a:t>las</a:t>
            </a:r>
            <a:r>
              <a:rPr lang="en-US" sz="3600" dirty="0" smtClean="0"/>
              <a:t> </a:t>
            </a:r>
            <a:r>
              <a:rPr lang="en-US" sz="3600" dirty="0" err="1" smtClean="0"/>
              <a:t>diferencias</a:t>
            </a:r>
            <a:r>
              <a:rPr lang="en-US" sz="3600" dirty="0" smtClean="0"/>
              <a:t> entre la </a:t>
            </a:r>
            <a:r>
              <a:rPr lang="en-US" sz="3600" dirty="0" err="1" smtClean="0"/>
              <a:t>clase</a:t>
            </a:r>
            <a:r>
              <a:rPr lang="en-US" sz="3600" dirty="0" smtClean="0"/>
              <a:t> </a:t>
            </a:r>
            <a:r>
              <a:rPr lang="en-US" sz="3600" dirty="0" err="1" smtClean="0"/>
              <a:t>presencial</a:t>
            </a:r>
            <a:r>
              <a:rPr lang="en-US" sz="3600" dirty="0" smtClean="0"/>
              <a:t> y </a:t>
            </a:r>
            <a:r>
              <a:rPr lang="en-US" sz="3600" dirty="0" err="1" smtClean="0"/>
              <a:t>aquella</a:t>
            </a:r>
            <a:r>
              <a:rPr lang="en-US" sz="3600" dirty="0" smtClean="0"/>
              <a:t> en </a:t>
            </a:r>
            <a:r>
              <a:rPr lang="en-US" sz="3600" dirty="0" err="1" smtClean="0"/>
              <a:t>línea</a:t>
            </a:r>
            <a:r>
              <a:rPr lang="en-US" sz="3600" dirty="0" smtClean="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34747" y="116456"/>
            <a:ext cx="3657427" cy="990600"/>
          </a:xfrm>
        </p:spPr>
        <p:txBody>
          <a:bodyPr/>
          <a:lstStyle/>
          <a:p>
            <a:r>
              <a:rPr lang="es-CO" dirty="0" smtClean="0"/>
              <a:t>Entonces ¿qué?</a:t>
            </a:r>
            <a:endParaRPr lang="es-CO" dirty="0"/>
          </a:p>
        </p:txBody>
      </p:sp>
      <p:sp>
        <p:nvSpPr>
          <p:cNvPr id="3" name="2 Marcador de contenido"/>
          <p:cNvSpPr>
            <a:spLocks noGrp="1"/>
          </p:cNvSpPr>
          <p:nvPr>
            <p:ph sz="quarter" idx="1"/>
          </p:nvPr>
        </p:nvSpPr>
        <p:spPr/>
        <p:txBody>
          <a:bodyPr>
            <a:normAutofit/>
          </a:bodyPr>
          <a:lstStyle/>
          <a:p>
            <a:endParaRPr lang="es-CO" sz="1200" dirty="0" smtClean="0"/>
          </a:p>
          <a:p>
            <a:endParaRPr lang="es-CO" sz="1200" dirty="0" smtClean="0"/>
          </a:p>
          <a:p>
            <a:endParaRPr lang="es-CO" sz="1200" dirty="0" smtClean="0"/>
          </a:p>
          <a:p>
            <a:endParaRPr lang="es-CO" dirty="0"/>
          </a:p>
        </p:txBody>
      </p:sp>
      <p:sp>
        <p:nvSpPr>
          <p:cNvPr id="5" name="4 Rectángulo"/>
          <p:cNvSpPr/>
          <p:nvPr/>
        </p:nvSpPr>
        <p:spPr>
          <a:xfrm>
            <a:off x="716160" y="1600200"/>
            <a:ext cx="8048444" cy="4893647"/>
          </a:xfrm>
          <a:prstGeom prst="rect">
            <a:avLst/>
          </a:prstGeom>
        </p:spPr>
        <p:txBody>
          <a:bodyPr wrap="square">
            <a:spAutoFit/>
          </a:bodyPr>
          <a:lstStyle/>
          <a:p>
            <a:r>
              <a:rPr lang="en-US" sz="4000" dirty="0" smtClean="0"/>
              <a:t>¿</a:t>
            </a:r>
            <a:r>
              <a:rPr lang="en-US" sz="4000" dirty="0" err="1" smtClean="0"/>
              <a:t>Qué</a:t>
            </a:r>
            <a:r>
              <a:rPr lang="en-US" sz="4000" dirty="0" smtClean="0"/>
              <a:t> </a:t>
            </a:r>
            <a:r>
              <a:rPr lang="en-US" sz="4000" dirty="0" err="1" smtClean="0"/>
              <a:t>es</a:t>
            </a:r>
            <a:r>
              <a:rPr lang="en-US" sz="4000" dirty="0" smtClean="0"/>
              <a:t> en </a:t>
            </a:r>
            <a:r>
              <a:rPr lang="en-US" sz="4000" dirty="0" err="1" smtClean="0"/>
              <a:t>realidad</a:t>
            </a:r>
            <a:r>
              <a:rPr lang="en-US" sz="4000" dirty="0" smtClean="0"/>
              <a:t> la </a:t>
            </a:r>
            <a:r>
              <a:rPr lang="en-US" sz="4000" dirty="0" err="1" smtClean="0"/>
              <a:t>Educación</a:t>
            </a:r>
            <a:r>
              <a:rPr lang="en-US" sz="4000" dirty="0" smtClean="0"/>
              <a:t> Superior?</a:t>
            </a:r>
          </a:p>
          <a:p>
            <a:r>
              <a:rPr lang="en-US" sz="4000" dirty="0" smtClean="0"/>
              <a:t>Si se </a:t>
            </a:r>
            <a:r>
              <a:rPr lang="en-US" sz="4000" dirty="0" err="1" smtClean="0"/>
              <a:t>trata</a:t>
            </a:r>
            <a:r>
              <a:rPr lang="en-US" sz="4000" dirty="0" smtClean="0"/>
              <a:t> </a:t>
            </a:r>
            <a:r>
              <a:rPr lang="en-US" sz="4000" dirty="0" err="1" smtClean="0"/>
              <a:t>solamente</a:t>
            </a:r>
            <a:r>
              <a:rPr lang="en-US" sz="4000" dirty="0" smtClean="0"/>
              <a:t> de </a:t>
            </a:r>
            <a:r>
              <a:rPr lang="en-US" sz="4000" dirty="0" err="1" smtClean="0"/>
              <a:t>adquirir</a:t>
            </a:r>
            <a:r>
              <a:rPr lang="en-US" sz="4000" dirty="0" smtClean="0"/>
              <a:t> </a:t>
            </a:r>
            <a:r>
              <a:rPr lang="en-US" sz="4000" dirty="0" err="1" smtClean="0"/>
              <a:t>conocimientos</a:t>
            </a:r>
            <a:r>
              <a:rPr lang="en-US" sz="4000" dirty="0" smtClean="0"/>
              <a:t>, </a:t>
            </a:r>
            <a:r>
              <a:rPr lang="en-US" sz="4000" dirty="0" err="1" smtClean="0"/>
              <a:t>entonces</a:t>
            </a:r>
            <a:r>
              <a:rPr lang="en-US" sz="4000" dirty="0" smtClean="0"/>
              <a:t> </a:t>
            </a:r>
            <a:r>
              <a:rPr lang="en-US" sz="4000" dirty="0" err="1" smtClean="0"/>
              <a:t>quizás</a:t>
            </a:r>
            <a:r>
              <a:rPr lang="en-US" sz="4000" dirty="0" smtClean="0"/>
              <a:t> los MOOC son </a:t>
            </a:r>
            <a:r>
              <a:rPr lang="en-US" sz="4000" dirty="0" err="1" smtClean="0"/>
              <a:t>una</a:t>
            </a:r>
            <a:r>
              <a:rPr lang="en-US" sz="4000" dirty="0" smtClean="0"/>
              <a:t> </a:t>
            </a:r>
            <a:r>
              <a:rPr lang="en-US" sz="4000" dirty="0" err="1" smtClean="0"/>
              <a:t>buena</a:t>
            </a:r>
            <a:r>
              <a:rPr lang="en-US" sz="4000" dirty="0" smtClean="0"/>
              <a:t> </a:t>
            </a:r>
            <a:r>
              <a:rPr lang="en-US" sz="4000" dirty="0" err="1" smtClean="0"/>
              <a:t>alternativa</a:t>
            </a:r>
            <a:r>
              <a:rPr lang="en-US" sz="4000" dirty="0" smtClean="0"/>
              <a:t> </a:t>
            </a:r>
            <a:r>
              <a:rPr lang="en-US" sz="4000" dirty="0" err="1" smtClean="0"/>
              <a:t>para</a:t>
            </a:r>
            <a:r>
              <a:rPr lang="en-US" sz="4000" dirty="0" smtClean="0"/>
              <a:t> </a:t>
            </a:r>
            <a:r>
              <a:rPr lang="en-US" sz="4000" dirty="0" err="1" smtClean="0"/>
              <a:t>abaratar</a:t>
            </a:r>
            <a:r>
              <a:rPr lang="en-US" sz="4000" dirty="0" smtClean="0"/>
              <a:t> los </a:t>
            </a:r>
            <a:r>
              <a:rPr lang="en-US" sz="4000" dirty="0" err="1" smtClean="0"/>
              <a:t>costos</a:t>
            </a:r>
            <a:r>
              <a:rPr lang="en-US" sz="4000" dirty="0" smtClean="0"/>
              <a:t> </a:t>
            </a:r>
            <a:r>
              <a:rPr lang="en-US" sz="4000" dirty="0" err="1" smtClean="0"/>
              <a:t>universitarios</a:t>
            </a:r>
            <a:r>
              <a:rPr lang="en-US" sz="4000" dirty="0" smtClean="0"/>
              <a:t> y </a:t>
            </a:r>
            <a:r>
              <a:rPr lang="en-US" sz="4000" dirty="0" err="1" smtClean="0"/>
              <a:t>masificar</a:t>
            </a:r>
            <a:r>
              <a:rPr lang="en-US" sz="4000" dirty="0" smtClean="0"/>
              <a:t> el </a:t>
            </a:r>
            <a:r>
              <a:rPr lang="en-US" sz="4000" dirty="0" err="1" smtClean="0"/>
              <a:t>acceso</a:t>
            </a:r>
            <a:r>
              <a:rPr lang="en-US" sz="4000" dirty="0" smtClean="0"/>
              <a:t>.</a:t>
            </a:r>
          </a:p>
          <a:p>
            <a:endParaRPr lang="en-US" sz="32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8203" y="125083"/>
            <a:ext cx="5434469" cy="990600"/>
          </a:xfrm>
        </p:spPr>
        <p:txBody>
          <a:bodyPr/>
          <a:lstStyle/>
          <a:p>
            <a:r>
              <a:rPr lang="es-CO" dirty="0" smtClean="0"/>
              <a:t>Proyecto Educativo Icesi</a:t>
            </a:r>
            <a:endParaRPr lang="es-CO" dirty="0"/>
          </a:p>
        </p:txBody>
      </p:sp>
      <p:sp>
        <p:nvSpPr>
          <p:cNvPr id="3" name="2 Marcador de contenido"/>
          <p:cNvSpPr>
            <a:spLocks noGrp="1"/>
          </p:cNvSpPr>
          <p:nvPr>
            <p:ph idx="1"/>
          </p:nvPr>
        </p:nvSpPr>
        <p:spPr>
          <a:xfrm>
            <a:off x="2195736" y="1700808"/>
            <a:ext cx="4824536" cy="5112568"/>
          </a:xfrm>
        </p:spPr>
        <p:txBody>
          <a:bodyPr>
            <a:normAutofit fontScale="92500" lnSpcReduction="20000"/>
          </a:bodyPr>
          <a:lstStyle/>
          <a:p>
            <a:r>
              <a:rPr lang="es-CO" dirty="0" smtClean="0"/>
              <a:t> </a:t>
            </a:r>
            <a:r>
              <a:rPr lang="es-CO" sz="3900" dirty="0" smtClean="0"/>
              <a:t>Valores a fortalecer</a:t>
            </a:r>
          </a:p>
          <a:p>
            <a:pPr lvl="1"/>
            <a:r>
              <a:rPr lang="es-CO" sz="3000" dirty="0" smtClean="0"/>
              <a:t>Responsabilidad</a:t>
            </a:r>
          </a:p>
          <a:p>
            <a:pPr lvl="1"/>
            <a:r>
              <a:rPr lang="es-CO" sz="3000" dirty="0"/>
              <a:t>Autoestima</a:t>
            </a:r>
            <a:endParaRPr lang="es-CO" sz="3000" dirty="0" smtClean="0"/>
          </a:p>
          <a:p>
            <a:pPr lvl="1"/>
            <a:r>
              <a:rPr lang="es-CO" sz="3000" dirty="0"/>
              <a:t>Perseverancia</a:t>
            </a:r>
            <a:endParaRPr lang="es-CO" sz="3000" dirty="0" smtClean="0"/>
          </a:p>
          <a:p>
            <a:pPr lvl="1"/>
            <a:r>
              <a:rPr lang="es-CO" sz="3000" dirty="0"/>
              <a:t>Autonomía</a:t>
            </a:r>
            <a:endParaRPr lang="es-CO" sz="3000" dirty="0" smtClean="0"/>
          </a:p>
          <a:p>
            <a:pPr lvl="1"/>
            <a:r>
              <a:rPr lang="es-CO" sz="3000" dirty="0"/>
              <a:t>Curiosidad intelectual</a:t>
            </a:r>
            <a:endParaRPr lang="es-CO" sz="3000" dirty="0" smtClean="0"/>
          </a:p>
          <a:p>
            <a:pPr lvl="1"/>
            <a:r>
              <a:rPr lang="es-CO" sz="3000" dirty="0"/>
              <a:t>Honestidad</a:t>
            </a:r>
            <a:endParaRPr lang="es-CO" sz="3000" dirty="0" smtClean="0"/>
          </a:p>
          <a:p>
            <a:pPr lvl="1"/>
            <a:r>
              <a:rPr lang="es-CO" sz="3000" dirty="0"/>
              <a:t>Justicia</a:t>
            </a:r>
            <a:endParaRPr lang="es-CO" sz="3000" dirty="0" smtClean="0"/>
          </a:p>
          <a:p>
            <a:pPr lvl="1"/>
            <a:r>
              <a:rPr lang="es-CO" sz="3000" dirty="0"/>
              <a:t>Tolerancia</a:t>
            </a:r>
            <a:endParaRPr lang="es-CO" sz="3000" dirty="0" smtClean="0"/>
          </a:p>
          <a:p>
            <a:pPr lvl="1"/>
            <a:r>
              <a:rPr lang="es-CO" sz="3000" dirty="0"/>
              <a:t>Solidaridad</a:t>
            </a:r>
            <a:endParaRPr lang="es-CO" sz="3000" dirty="0" smtClean="0"/>
          </a:p>
          <a:p>
            <a:pPr lvl="1"/>
            <a:r>
              <a:rPr lang="es-CO" sz="3000" dirty="0"/>
              <a:t>Respeto por la </a:t>
            </a:r>
            <a:r>
              <a:rPr lang="es-CO" sz="3000" dirty="0" smtClean="0"/>
              <a:t>naturaleza</a:t>
            </a:r>
          </a:p>
          <a:p>
            <a:endParaRPr lang="es-CO"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8588" y="86260"/>
            <a:ext cx="5503480" cy="990600"/>
          </a:xfrm>
        </p:spPr>
        <p:txBody>
          <a:bodyPr/>
          <a:lstStyle/>
          <a:p>
            <a:r>
              <a:rPr lang="es-CO" dirty="0" smtClean="0"/>
              <a:t>Proyecto Educativo Icesi</a:t>
            </a:r>
            <a:endParaRPr lang="es-CO" dirty="0"/>
          </a:p>
        </p:txBody>
      </p:sp>
      <p:sp>
        <p:nvSpPr>
          <p:cNvPr id="3" name="2 Marcador de contenido"/>
          <p:cNvSpPr>
            <a:spLocks noGrp="1"/>
          </p:cNvSpPr>
          <p:nvPr>
            <p:ph idx="1"/>
          </p:nvPr>
        </p:nvSpPr>
        <p:spPr>
          <a:xfrm>
            <a:off x="457200" y="1593922"/>
            <a:ext cx="8229600" cy="5257800"/>
          </a:xfrm>
        </p:spPr>
        <p:txBody>
          <a:bodyPr>
            <a:normAutofit fontScale="77500" lnSpcReduction="20000"/>
          </a:bodyPr>
          <a:lstStyle/>
          <a:p>
            <a:r>
              <a:rPr lang="es-CO" sz="4100" dirty="0" smtClean="0"/>
              <a:t>Capacidades a desarrollar</a:t>
            </a:r>
          </a:p>
          <a:p>
            <a:pPr lvl="1"/>
            <a:r>
              <a:rPr lang="es-CO" sz="3100" dirty="0" smtClean="0"/>
              <a:t>La capacidad de relacionarse con los otros en la expresión de ideas y sentimientos, y en la transmisión y recepción de información.</a:t>
            </a:r>
          </a:p>
          <a:p>
            <a:pPr lvl="1"/>
            <a:r>
              <a:rPr lang="es-CO" sz="3100" dirty="0" smtClean="0"/>
              <a:t>La capacidad intelectual incluye el pensamiento crítico, la aptitud para la investigación, el análisis, la síntesis, la conceptualización, el manejo de información, el pensamiento sistémico y la solución de problemas.</a:t>
            </a:r>
          </a:p>
          <a:p>
            <a:pPr lvl="1"/>
            <a:r>
              <a:rPr lang="es-CO" sz="3100" dirty="0" smtClean="0"/>
              <a:t>La capacidad de trabajo personal efectivo involucra la capacidad de planeación, de actuación efectiva, de reconocimiento del cambio, de innovación, de autocrítica y de aprendizaje personal permanente.</a:t>
            </a:r>
          </a:p>
          <a:p>
            <a:pPr lvl="1"/>
            <a:r>
              <a:rPr lang="es-CO" sz="3100" dirty="0" smtClean="0"/>
              <a:t>La capacidad de trabajo en equipo agrupa las capacidades de liderazgo, las relaciones interpersonales, el trabajo bajo presión y la negociación.</a:t>
            </a:r>
          </a:p>
          <a:p>
            <a:endParaRPr lang="es-CO"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88836" y="194096"/>
            <a:ext cx="8153400" cy="990600"/>
          </a:xfrm>
        </p:spPr>
        <p:txBody>
          <a:bodyPr>
            <a:normAutofit fontScale="90000"/>
          </a:bodyPr>
          <a:lstStyle/>
          <a:p>
            <a:pPr algn="ctr"/>
            <a:r>
              <a:rPr lang="es-CO" b="1" dirty="0" smtClean="0"/>
              <a:t>SABER PRO  Noviembre 2012 </a:t>
            </a:r>
            <a:br>
              <a:rPr lang="es-CO" b="1" dirty="0" smtClean="0"/>
            </a:br>
            <a:r>
              <a:rPr lang="es-CO" sz="3600" b="1" dirty="0" smtClean="0"/>
              <a:t>(368 Estudiantes)</a:t>
            </a:r>
            <a:endParaRPr lang="es-ES" sz="3600" dirty="0"/>
          </a:p>
        </p:txBody>
      </p:sp>
      <p:graphicFrame>
        <p:nvGraphicFramePr>
          <p:cNvPr id="5" name="2 Gráfico"/>
          <p:cNvGraphicFramePr/>
          <p:nvPr/>
        </p:nvGraphicFramePr>
        <p:xfrm>
          <a:off x="269136" y="2585830"/>
          <a:ext cx="3672408"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3 Gráfico"/>
          <p:cNvGraphicFramePr/>
          <p:nvPr/>
        </p:nvGraphicFramePr>
        <p:xfrm>
          <a:off x="4427984" y="2441814"/>
          <a:ext cx="4320480" cy="30963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16632"/>
            <a:ext cx="8229600" cy="1143000"/>
          </a:xfrm>
        </p:spPr>
        <p:txBody>
          <a:bodyPr>
            <a:normAutofit fontScale="90000"/>
          </a:bodyPr>
          <a:lstStyle/>
          <a:p>
            <a:pPr algn="ctr"/>
            <a:r>
              <a:rPr lang="es-CO" b="1" dirty="0" smtClean="0"/>
              <a:t>SABER PRO  Noviembre 2012 </a:t>
            </a:r>
            <a:br>
              <a:rPr lang="es-CO" b="1" dirty="0" smtClean="0"/>
            </a:br>
            <a:r>
              <a:rPr lang="es-CO" sz="3600" b="1" dirty="0" smtClean="0"/>
              <a:t>(368 Estudiantes)</a:t>
            </a:r>
            <a:endParaRPr lang="es-ES" dirty="0"/>
          </a:p>
        </p:txBody>
      </p:sp>
      <p:graphicFrame>
        <p:nvGraphicFramePr>
          <p:cNvPr id="6" name="1 Gráfico"/>
          <p:cNvGraphicFramePr/>
          <p:nvPr/>
        </p:nvGraphicFramePr>
        <p:xfrm>
          <a:off x="0" y="1516155"/>
          <a:ext cx="3744416" cy="29523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1 Gráfico"/>
          <p:cNvGraphicFramePr/>
          <p:nvPr/>
        </p:nvGraphicFramePr>
        <p:xfrm>
          <a:off x="4769128" y="1516155"/>
          <a:ext cx="4176464"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1 Gráfico"/>
          <p:cNvGraphicFramePr/>
          <p:nvPr/>
        </p:nvGraphicFramePr>
        <p:xfrm>
          <a:off x="2539617" y="4149080"/>
          <a:ext cx="3291840" cy="27813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80210" y="202722"/>
            <a:ext cx="8153400" cy="990600"/>
          </a:xfrm>
        </p:spPr>
        <p:txBody>
          <a:bodyPr>
            <a:normAutofit fontScale="90000"/>
          </a:bodyPr>
          <a:lstStyle/>
          <a:p>
            <a:pPr algn="ctr"/>
            <a:r>
              <a:rPr lang="es-CO" b="1" dirty="0" smtClean="0"/>
              <a:t>SABER PRO  Noviembre 2012 </a:t>
            </a:r>
            <a:br>
              <a:rPr lang="es-CO" b="1" dirty="0" smtClean="0"/>
            </a:br>
            <a:r>
              <a:rPr lang="es-CO" sz="3600" b="1" dirty="0" smtClean="0"/>
              <a:t>(368 Estudiantes)</a:t>
            </a:r>
            <a:endParaRPr lang="es-ES" dirty="0"/>
          </a:p>
        </p:txBody>
      </p:sp>
      <p:graphicFrame>
        <p:nvGraphicFramePr>
          <p:cNvPr id="3" name="1 Gráfico"/>
          <p:cNvGraphicFramePr/>
          <p:nvPr/>
        </p:nvGraphicFramePr>
        <p:xfrm>
          <a:off x="251520" y="2565217"/>
          <a:ext cx="4104456"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2 Gráfico"/>
          <p:cNvGraphicFramePr>
            <a:graphicFrameLocks/>
          </p:cNvGraphicFramePr>
          <p:nvPr/>
        </p:nvGraphicFramePr>
        <p:xfrm>
          <a:off x="4860032" y="2637225"/>
          <a:ext cx="3672408" cy="31683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159592"/>
            <a:ext cx="8153400" cy="990600"/>
          </a:xfrm>
        </p:spPr>
        <p:txBody>
          <a:bodyPr>
            <a:normAutofit/>
          </a:bodyPr>
          <a:lstStyle/>
          <a:p>
            <a:r>
              <a:rPr lang="es-CO" sz="3600" dirty="0" smtClean="0"/>
              <a:t>Sobre MOOC como sistema de enseñanza</a:t>
            </a:r>
            <a:endParaRPr lang="es-CO" sz="3600" dirty="0"/>
          </a:p>
        </p:txBody>
      </p:sp>
      <p:sp>
        <p:nvSpPr>
          <p:cNvPr id="3" name="2 Marcador de contenido"/>
          <p:cNvSpPr>
            <a:spLocks noGrp="1"/>
          </p:cNvSpPr>
          <p:nvPr>
            <p:ph sz="quarter" idx="1"/>
          </p:nvPr>
        </p:nvSpPr>
        <p:spPr/>
        <p:txBody>
          <a:bodyPr>
            <a:normAutofit/>
          </a:bodyPr>
          <a:lstStyle/>
          <a:p>
            <a:r>
              <a:rPr lang="en-US" sz="4000" dirty="0" smtClean="0"/>
              <a:t>“Parte de lo </a:t>
            </a:r>
            <a:r>
              <a:rPr lang="en-US" sz="4000" dirty="0" err="1" smtClean="0"/>
              <a:t>que</a:t>
            </a:r>
            <a:r>
              <a:rPr lang="en-US" sz="4000" dirty="0" smtClean="0"/>
              <a:t> </a:t>
            </a:r>
            <a:r>
              <a:rPr lang="en-US" sz="4000" dirty="0" err="1" smtClean="0"/>
              <a:t>necesitamos</a:t>
            </a:r>
            <a:r>
              <a:rPr lang="en-US" sz="4000" dirty="0" smtClean="0"/>
              <a:t> </a:t>
            </a:r>
            <a:r>
              <a:rPr lang="en-US" sz="4000" dirty="0" err="1" smtClean="0"/>
              <a:t>entender</a:t>
            </a:r>
            <a:r>
              <a:rPr lang="en-US" sz="4000" dirty="0" smtClean="0"/>
              <a:t> </a:t>
            </a:r>
            <a:r>
              <a:rPr lang="en-US" sz="4000" dirty="0" err="1" smtClean="0"/>
              <a:t>como</a:t>
            </a:r>
            <a:r>
              <a:rPr lang="en-US" sz="4000" dirty="0" smtClean="0"/>
              <a:t> maestros y </a:t>
            </a:r>
            <a:r>
              <a:rPr lang="en-US" sz="4000" dirty="0" err="1" smtClean="0"/>
              <a:t>como</a:t>
            </a:r>
            <a:r>
              <a:rPr lang="en-US" sz="4000" dirty="0" smtClean="0"/>
              <a:t> </a:t>
            </a:r>
            <a:r>
              <a:rPr lang="en-US" sz="4000" dirty="0" err="1" smtClean="0"/>
              <a:t>aprendices</a:t>
            </a:r>
            <a:r>
              <a:rPr lang="en-US" sz="4000" dirty="0" smtClean="0"/>
              <a:t> </a:t>
            </a:r>
            <a:r>
              <a:rPr lang="en-US" sz="4000" dirty="0" err="1" smtClean="0"/>
              <a:t>es</a:t>
            </a:r>
            <a:r>
              <a:rPr lang="en-US" sz="4000" dirty="0" smtClean="0"/>
              <a:t> ¿</a:t>
            </a:r>
            <a:r>
              <a:rPr lang="en-US" sz="4000" dirty="0" err="1" smtClean="0"/>
              <a:t>cuándo</a:t>
            </a:r>
            <a:r>
              <a:rPr lang="en-US" sz="4000" dirty="0" smtClean="0"/>
              <a:t> </a:t>
            </a:r>
            <a:r>
              <a:rPr lang="en-US" sz="4000" dirty="0" err="1" smtClean="0"/>
              <a:t>tiene</a:t>
            </a:r>
            <a:r>
              <a:rPr lang="en-US" sz="4000" dirty="0" smtClean="0"/>
              <a:t> </a:t>
            </a:r>
            <a:r>
              <a:rPr lang="en-US" sz="4000" dirty="0" err="1" smtClean="0"/>
              <a:t>su</a:t>
            </a:r>
            <a:r>
              <a:rPr lang="en-US" sz="4000" dirty="0" smtClean="0"/>
              <a:t> </a:t>
            </a:r>
            <a:r>
              <a:rPr lang="en-US" sz="4000" dirty="0" err="1" smtClean="0"/>
              <a:t>impacto</a:t>
            </a:r>
            <a:r>
              <a:rPr lang="en-US" sz="4000" dirty="0" smtClean="0"/>
              <a:t> </a:t>
            </a:r>
            <a:r>
              <a:rPr lang="en-US" sz="4000" dirty="0" err="1" smtClean="0"/>
              <a:t>más</a:t>
            </a:r>
            <a:r>
              <a:rPr lang="en-US" sz="4000" dirty="0" smtClean="0"/>
              <a:t> </a:t>
            </a:r>
            <a:r>
              <a:rPr lang="en-US" sz="4000" dirty="0" err="1" smtClean="0"/>
              <a:t>poderoso</a:t>
            </a:r>
            <a:r>
              <a:rPr lang="en-US" sz="4000" dirty="0" smtClean="0"/>
              <a:t> la </a:t>
            </a:r>
            <a:r>
              <a:rPr lang="en-US" sz="4000" dirty="0" err="1" smtClean="0"/>
              <a:t>intimidad</a:t>
            </a:r>
            <a:r>
              <a:rPr lang="en-US" sz="4000" dirty="0" smtClean="0"/>
              <a:t> de el </a:t>
            </a:r>
            <a:r>
              <a:rPr lang="en-US" sz="4000" dirty="0" err="1" smtClean="0"/>
              <a:t>cara</a:t>
            </a:r>
            <a:r>
              <a:rPr lang="en-US" sz="4000" dirty="0" smtClean="0"/>
              <a:t> a </a:t>
            </a:r>
            <a:r>
              <a:rPr lang="en-US" sz="4000" dirty="0" err="1" smtClean="0"/>
              <a:t>cara</a:t>
            </a:r>
            <a:r>
              <a:rPr lang="en-US" sz="4000" dirty="0" smtClean="0"/>
              <a:t>?”  </a:t>
            </a:r>
            <a:endParaRPr lang="es-CO" sz="4000" dirty="0" smtClean="0"/>
          </a:p>
          <a:p>
            <a:pPr algn="r">
              <a:buNone/>
            </a:pPr>
            <a:r>
              <a:rPr lang="es-CO" sz="3200" i="1" dirty="0" smtClean="0"/>
              <a:t>         </a:t>
            </a:r>
            <a:r>
              <a:rPr lang="en-US" sz="3200" i="1" dirty="0" smtClean="0"/>
              <a:t>Drew Gilpin Faust</a:t>
            </a:r>
          </a:p>
          <a:p>
            <a:pPr algn="r">
              <a:buNone/>
            </a:pPr>
            <a:r>
              <a:rPr lang="en-US" sz="3200" i="1" dirty="0" smtClean="0"/>
              <a:t>Harvard President</a:t>
            </a:r>
          </a:p>
          <a:p>
            <a:pPr>
              <a:buNone/>
            </a:pPr>
            <a:endParaRPr lang="es-CO"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94799" y="116457"/>
            <a:ext cx="4692597" cy="990600"/>
          </a:xfrm>
        </p:spPr>
        <p:txBody>
          <a:bodyPr/>
          <a:lstStyle/>
          <a:p>
            <a:r>
              <a:rPr lang="es-CO" dirty="0" smtClean="0"/>
              <a:t>El efecto Pigmalión</a:t>
            </a:r>
            <a:endParaRPr lang="es-CO"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569358" y="2041045"/>
            <a:ext cx="2712886" cy="3428102"/>
          </a:xfrm>
          <a:prstGeom prst="rect">
            <a:avLst/>
          </a:prstGeom>
          <a:noFill/>
          <a:ln w="9525">
            <a:noFill/>
            <a:miter lim="800000"/>
            <a:headEnd/>
            <a:tailEnd/>
          </a:ln>
        </p:spPr>
      </p:pic>
      <p:sp>
        <p:nvSpPr>
          <p:cNvPr id="5" name="4 Rectángulo"/>
          <p:cNvSpPr/>
          <p:nvPr/>
        </p:nvSpPr>
        <p:spPr>
          <a:xfrm>
            <a:off x="388372" y="5590219"/>
            <a:ext cx="2993368" cy="646331"/>
          </a:xfrm>
          <a:prstGeom prst="rect">
            <a:avLst/>
          </a:prstGeom>
        </p:spPr>
        <p:txBody>
          <a:bodyPr wrap="square">
            <a:spAutoFit/>
          </a:bodyPr>
          <a:lstStyle/>
          <a:p>
            <a:pPr algn="ctr"/>
            <a:r>
              <a:rPr lang="es-CO" i="1" dirty="0" smtClean="0"/>
              <a:t>Pigmalión y Galatea</a:t>
            </a:r>
            <a:r>
              <a:rPr lang="es-CO" dirty="0" smtClean="0"/>
              <a:t>, </a:t>
            </a:r>
          </a:p>
          <a:p>
            <a:pPr algn="ctr"/>
            <a:r>
              <a:rPr lang="es-CO" dirty="0" smtClean="0"/>
              <a:t>por </a:t>
            </a:r>
            <a:r>
              <a:rPr lang="es-CO" dirty="0" err="1" smtClean="0"/>
              <a:t>Angelo</a:t>
            </a:r>
            <a:r>
              <a:rPr lang="es-CO" dirty="0" smtClean="0"/>
              <a:t> Bronzino (1530)‎</a:t>
            </a:r>
            <a:endParaRPr lang="es-CO" dirty="0"/>
          </a:p>
        </p:txBody>
      </p:sp>
      <p:sp>
        <p:nvSpPr>
          <p:cNvPr id="6" name="5 Rectángulo"/>
          <p:cNvSpPr/>
          <p:nvPr/>
        </p:nvSpPr>
        <p:spPr>
          <a:xfrm>
            <a:off x="3700732" y="1604513"/>
            <a:ext cx="5246470" cy="3539430"/>
          </a:xfrm>
          <a:prstGeom prst="rect">
            <a:avLst/>
          </a:prstGeom>
        </p:spPr>
        <p:txBody>
          <a:bodyPr wrap="square">
            <a:spAutoFit/>
          </a:bodyPr>
          <a:lstStyle/>
          <a:p>
            <a:r>
              <a:rPr lang="es-CO" sz="3200" dirty="0" smtClean="0"/>
              <a:t>"Las expectativas y previsiones de los profesores sobre la forma en que de alguna manera se conducirían los alumnos, determinan precisamente las conductas que los profesores esperaban."</a:t>
            </a:r>
            <a:endParaRPr lang="es-CO" dirty="0"/>
          </a:p>
        </p:txBody>
      </p:sp>
      <p:sp>
        <p:nvSpPr>
          <p:cNvPr id="7" name="6 Rectángulo"/>
          <p:cNvSpPr/>
          <p:nvPr/>
        </p:nvSpPr>
        <p:spPr>
          <a:xfrm>
            <a:off x="3890512" y="5279366"/>
            <a:ext cx="5056689" cy="1200329"/>
          </a:xfrm>
          <a:prstGeom prst="rect">
            <a:avLst/>
          </a:prstGeom>
        </p:spPr>
        <p:txBody>
          <a:bodyPr wrap="square">
            <a:spAutoFit/>
          </a:bodyPr>
          <a:lstStyle/>
          <a:p>
            <a:r>
              <a:rPr lang="en-US" b="1" dirty="0" smtClean="0"/>
              <a:t>Rosenthal R &amp; Jacobson L. “</a:t>
            </a:r>
            <a:r>
              <a:rPr lang="en-US" b="1" i="1" dirty="0" smtClean="0"/>
              <a:t>Pygmalion in the classroom: teacher expectation and pupils’ intellectual development</a:t>
            </a:r>
            <a:r>
              <a:rPr lang="en-US" i="1" dirty="0" smtClean="0"/>
              <a:t>.” New York: Holt, Rinehart &amp; Winston, 1968. 240 p.</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993366" y="3141836"/>
            <a:ext cx="3856008" cy="1107996"/>
          </a:xfrm>
          <a:prstGeom prst="rect">
            <a:avLst/>
          </a:prstGeom>
        </p:spPr>
        <p:txBody>
          <a:bodyPr wrap="square">
            <a:spAutoFit/>
          </a:bodyPr>
          <a:lstStyle/>
          <a:p>
            <a:r>
              <a:rPr lang="es-CO" sz="6600" dirty="0" smtClean="0"/>
              <a:t>Gracias</a:t>
            </a:r>
            <a:endParaRPr lang="es-CO" sz="6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133714"/>
            <a:ext cx="8153400" cy="990600"/>
          </a:xfrm>
        </p:spPr>
        <p:txBody>
          <a:bodyPr>
            <a:normAutofit fontScale="90000"/>
          </a:bodyPr>
          <a:lstStyle/>
          <a:p>
            <a:pPr algn="ctr"/>
            <a:r>
              <a:rPr lang="es-CO" dirty="0" smtClean="0"/>
              <a:t>Preocupación por los altos costos de la Educación Superior</a:t>
            </a:r>
            <a:endParaRPr lang="es-CO" dirty="0"/>
          </a:p>
        </p:txBody>
      </p:sp>
      <p:sp>
        <p:nvSpPr>
          <p:cNvPr id="3" name="2 Marcador de contenido"/>
          <p:cNvSpPr>
            <a:spLocks noGrp="1"/>
          </p:cNvSpPr>
          <p:nvPr>
            <p:ph sz="quarter" idx="1"/>
          </p:nvPr>
        </p:nvSpPr>
        <p:spPr>
          <a:xfrm>
            <a:off x="483258" y="1841728"/>
            <a:ext cx="8153400" cy="4495800"/>
          </a:xfrm>
        </p:spPr>
        <p:txBody>
          <a:bodyPr>
            <a:normAutofit/>
          </a:bodyPr>
          <a:lstStyle/>
          <a:p>
            <a:r>
              <a:rPr lang="en-US" sz="3200" dirty="0" smtClean="0"/>
              <a:t>“Con la </a:t>
            </a:r>
            <a:r>
              <a:rPr lang="en-US" sz="3200" dirty="0" err="1" smtClean="0"/>
              <a:t>posible</a:t>
            </a:r>
            <a:r>
              <a:rPr lang="en-US" sz="3200" dirty="0" smtClean="0"/>
              <a:t> </a:t>
            </a:r>
            <a:r>
              <a:rPr lang="en-US" sz="3200" dirty="0" err="1" smtClean="0"/>
              <a:t>excepción</a:t>
            </a:r>
            <a:r>
              <a:rPr lang="en-US" sz="3200" dirty="0" smtClean="0"/>
              <a:t> de la </a:t>
            </a:r>
            <a:r>
              <a:rPr lang="en-US" sz="3200" dirty="0" err="1" smtClean="0"/>
              <a:t>prostitución</a:t>
            </a:r>
            <a:r>
              <a:rPr lang="en-US" sz="3200" dirty="0" smtClean="0"/>
              <a:t>… la </a:t>
            </a:r>
            <a:r>
              <a:rPr lang="en-US" sz="3200" dirty="0" err="1" smtClean="0"/>
              <a:t>docencia</a:t>
            </a:r>
            <a:r>
              <a:rPr lang="en-US" sz="3200" dirty="0" smtClean="0"/>
              <a:t> </a:t>
            </a:r>
            <a:r>
              <a:rPr lang="en-US" sz="3200" dirty="0" err="1" smtClean="0"/>
              <a:t>es</a:t>
            </a:r>
            <a:r>
              <a:rPr lang="en-US" sz="3200" dirty="0" smtClean="0"/>
              <a:t> la </a:t>
            </a:r>
            <a:r>
              <a:rPr lang="en-US" sz="3200" dirty="0" err="1" smtClean="0"/>
              <a:t>única</a:t>
            </a:r>
            <a:r>
              <a:rPr lang="en-US" sz="3200" dirty="0" smtClean="0"/>
              <a:t> </a:t>
            </a:r>
            <a:r>
              <a:rPr lang="en-US" sz="3200" dirty="0" err="1" smtClean="0"/>
              <a:t>profesión</a:t>
            </a:r>
            <a:r>
              <a:rPr lang="en-US" sz="3200" dirty="0" smtClean="0"/>
              <a:t> </a:t>
            </a:r>
            <a:r>
              <a:rPr lang="en-US" sz="3200" dirty="0" err="1" smtClean="0"/>
              <a:t>cuya</a:t>
            </a:r>
            <a:r>
              <a:rPr lang="en-US" sz="3200" dirty="0" smtClean="0"/>
              <a:t> </a:t>
            </a:r>
            <a:r>
              <a:rPr lang="en-US" sz="3200" dirty="0" err="1" smtClean="0"/>
              <a:t>productividad</a:t>
            </a:r>
            <a:r>
              <a:rPr lang="en-US" sz="3200" dirty="0" smtClean="0"/>
              <a:t> no ha </a:t>
            </a:r>
            <a:r>
              <a:rPr lang="en-US" sz="3200" dirty="0" err="1" smtClean="0"/>
              <a:t>avanzado</a:t>
            </a:r>
            <a:r>
              <a:rPr lang="en-US" sz="3200" dirty="0" smtClean="0"/>
              <a:t> en los 2.400 </a:t>
            </a:r>
            <a:r>
              <a:rPr lang="en-US" sz="3200" dirty="0" err="1" smtClean="0"/>
              <a:t>años</a:t>
            </a:r>
            <a:r>
              <a:rPr lang="en-US" sz="3200" dirty="0" smtClean="0"/>
              <a:t> </a:t>
            </a:r>
            <a:r>
              <a:rPr lang="en-US" sz="3200" dirty="0" err="1" smtClean="0"/>
              <a:t>transcurridos</a:t>
            </a:r>
            <a:r>
              <a:rPr lang="en-US" sz="3200" dirty="0" smtClean="0"/>
              <a:t> </a:t>
            </a:r>
            <a:r>
              <a:rPr lang="en-US" sz="3200" dirty="0" err="1" smtClean="0"/>
              <a:t>desde</a:t>
            </a:r>
            <a:r>
              <a:rPr lang="en-US" sz="3200" dirty="0" smtClean="0"/>
              <a:t> la </a:t>
            </a:r>
            <a:r>
              <a:rPr lang="en-US" sz="3200" dirty="0" err="1" smtClean="0"/>
              <a:t>muerte</a:t>
            </a:r>
            <a:r>
              <a:rPr lang="en-US" sz="3200" dirty="0" smtClean="0"/>
              <a:t> de </a:t>
            </a:r>
            <a:r>
              <a:rPr lang="en-US" sz="3200" dirty="0" err="1" smtClean="0"/>
              <a:t>Sócrates</a:t>
            </a:r>
            <a:r>
              <a:rPr lang="en-US" sz="3200" dirty="0" smtClean="0"/>
              <a:t>”. </a:t>
            </a:r>
          </a:p>
          <a:p>
            <a:pPr algn="r">
              <a:buNone/>
            </a:pPr>
            <a:r>
              <a:rPr lang="en-US" sz="2800" i="1" dirty="0" smtClean="0"/>
              <a:t>Richard </a:t>
            </a:r>
            <a:r>
              <a:rPr lang="en-US" sz="2800" i="1" dirty="0" err="1" smtClean="0"/>
              <a:t>Vedder</a:t>
            </a:r>
            <a:endParaRPr lang="en-US" sz="2800" i="1" dirty="0" smtClean="0"/>
          </a:p>
          <a:p>
            <a:pPr algn="r">
              <a:buNone/>
            </a:pPr>
            <a:r>
              <a:rPr lang="en-US" sz="2800" i="1" dirty="0" err="1" smtClean="0"/>
              <a:t>Economista</a:t>
            </a:r>
            <a:r>
              <a:rPr lang="en-US" sz="2800" i="1" dirty="0" smtClean="0"/>
              <a:t>, Universidad de Ohio</a:t>
            </a:r>
            <a:endParaRPr lang="es-CO"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648" y="133714"/>
            <a:ext cx="8153400" cy="990600"/>
          </a:xfrm>
        </p:spPr>
        <p:txBody>
          <a:bodyPr>
            <a:normAutofit fontScale="90000"/>
          </a:bodyPr>
          <a:lstStyle/>
          <a:p>
            <a:pPr algn="ctr"/>
            <a:r>
              <a:rPr lang="es-CO" dirty="0" smtClean="0"/>
              <a:t>Preocupación por los altos costos de la Educación Superior</a:t>
            </a:r>
            <a:endParaRPr lang="es-CO" dirty="0"/>
          </a:p>
        </p:txBody>
      </p:sp>
      <p:sp>
        <p:nvSpPr>
          <p:cNvPr id="3" name="2 Marcador de contenido"/>
          <p:cNvSpPr>
            <a:spLocks noGrp="1"/>
          </p:cNvSpPr>
          <p:nvPr>
            <p:ph sz="quarter" idx="1"/>
          </p:nvPr>
        </p:nvSpPr>
        <p:spPr>
          <a:xfrm>
            <a:off x="483258" y="1630393"/>
            <a:ext cx="8153400" cy="5072332"/>
          </a:xfrm>
        </p:spPr>
        <p:txBody>
          <a:bodyPr>
            <a:normAutofit lnSpcReduction="10000"/>
          </a:bodyPr>
          <a:lstStyle/>
          <a:p>
            <a:r>
              <a:rPr lang="es-CO" dirty="0" smtClean="0"/>
              <a:t>La universidad sufre un caso grave de la enfermedad de costos llamada de </a:t>
            </a:r>
            <a:r>
              <a:rPr lang="es-CO" dirty="0" err="1" smtClean="0"/>
              <a:t>Baumol</a:t>
            </a:r>
            <a:r>
              <a:rPr lang="es-CO" dirty="0" smtClean="0"/>
              <a:t>. Como el cuarteto de cuerdas: en 1850 y hoy, quince minutos de performance equivalen a una hora de músico.</a:t>
            </a:r>
          </a:p>
          <a:p>
            <a:pPr>
              <a:buNone/>
            </a:pPr>
            <a:endParaRPr lang="es-CO" dirty="0" smtClean="0"/>
          </a:p>
          <a:p>
            <a:r>
              <a:rPr lang="en-US" dirty="0" smtClean="0"/>
              <a:t>“Las </a:t>
            </a:r>
            <a:r>
              <a:rPr lang="en-US" dirty="0" err="1" smtClean="0"/>
              <a:t>universidades</a:t>
            </a:r>
            <a:r>
              <a:rPr lang="en-US" dirty="0" smtClean="0"/>
              <a:t> </a:t>
            </a:r>
            <a:r>
              <a:rPr lang="en-US" dirty="0" err="1" smtClean="0"/>
              <a:t>necesitan</a:t>
            </a:r>
            <a:r>
              <a:rPr lang="en-US" dirty="0" smtClean="0"/>
              <a:t> </a:t>
            </a:r>
            <a:r>
              <a:rPr lang="en-US" dirty="0" err="1" smtClean="0"/>
              <a:t>mucha</a:t>
            </a:r>
            <a:r>
              <a:rPr lang="en-US" dirty="0" smtClean="0"/>
              <a:t> </a:t>
            </a:r>
            <a:r>
              <a:rPr lang="en-US" dirty="0" err="1" smtClean="0"/>
              <a:t>gente</a:t>
            </a:r>
            <a:r>
              <a:rPr lang="en-US" dirty="0" smtClean="0"/>
              <a:t> </a:t>
            </a:r>
            <a:r>
              <a:rPr lang="en-US" dirty="0" err="1" smtClean="0"/>
              <a:t>altamente</a:t>
            </a:r>
            <a:r>
              <a:rPr lang="en-US" dirty="0" smtClean="0"/>
              <a:t> </a:t>
            </a:r>
            <a:r>
              <a:rPr lang="en-US" dirty="0" err="1" smtClean="0"/>
              <a:t>calificada</a:t>
            </a:r>
            <a:r>
              <a:rPr lang="en-US" dirty="0" smtClean="0"/>
              <a:t>; </a:t>
            </a:r>
            <a:r>
              <a:rPr lang="en-US" dirty="0" err="1" smtClean="0"/>
              <a:t>gente</a:t>
            </a:r>
            <a:r>
              <a:rPr lang="en-US" dirty="0" smtClean="0"/>
              <a:t> </a:t>
            </a:r>
            <a:r>
              <a:rPr lang="en-US" dirty="0" err="1" smtClean="0"/>
              <a:t>cuyos</a:t>
            </a:r>
            <a:r>
              <a:rPr lang="en-US" dirty="0" smtClean="0"/>
              <a:t> </a:t>
            </a:r>
            <a:r>
              <a:rPr lang="en-US" dirty="0" err="1" smtClean="0"/>
              <a:t>salarios</a:t>
            </a:r>
            <a:r>
              <a:rPr lang="en-US" dirty="0" smtClean="0"/>
              <a:t>, </a:t>
            </a:r>
            <a:r>
              <a:rPr lang="en-US" dirty="0" err="1" smtClean="0"/>
              <a:t>beneficios</a:t>
            </a:r>
            <a:r>
              <a:rPr lang="en-US" dirty="0" smtClean="0"/>
              <a:t> y </a:t>
            </a:r>
            <a:r>
              <a:rPr lang="en-US" dirty="0" err="1" smtClean="0"/>
              <a:t>costos</a:t>
            </a:r>
            <a:r>
              <a:rPr lang="en-US" dirty="0" smtClean="0"/>
              <a:t> de </a:t>
            </a:r>
            <a:r>
              <a:rPr lang="en-US" dirty="0" err="1" smtClean="0"/>
              <a:t>apoyo</a:t>
            </a:r>
            <a:r>
              <a:rPr lang="en-US" dirty="0" smtClean="0"/>
              <a:t> </a:t>
            </a:r>
            <a:r>
              <a:rPr lang="en-US" dirty="0" err="1" smtClean="0"/>
              <a:t>han</a:t>
            </a:r>
            <a:r>
              <a:rPr lang="en-US" dirty="0" smtClean="0"/>
              <a:t> </a:t>
            </a:r>
            <a:r>
              <a:rPr lang="en-US" dirty="0" err="1" smtClean="0"/>
              <a:t>subido</a:t>
            </a:r>
            <a:r>
              <a:rPr lang="en-US" dirty="0" smtClean="0"/>
              <a:t> </a:t>
            </a:r>
            <a:r>
              <a:rPr lang="en-US" dirty="0" err="1" smtClean="0"/>
              <a:t>más</a:t>
            </a:r>
            <a:r>
              <a:rPr lang="en-US" dirty="0" smtClean="0"/>
              <a:t> </a:t>
            </a:r>
            <a:r>
              <a:rPr lang="en-US" dirty="0" err="1" smtClean="0"/>
              <a:t>rápido</a:t>
            </a:r>
            <a:r>
              <a:rPr lang="en-US" dirty="0" smtClean="0"/>
              <a:t> </a:t>
            </a:r>
            <a:r>
              <a:rPr lang="en-US" dirty="0" err="1" smtClean="0"/>
              <a:t>que</a:t>
            </a:r>
            <a:r>
              <a:rPr lang="en-US" dirty="0" smtClean="0"/>
              <a:t> la </a:t>
            </a:r>
            <a:r>
              <a:rPr lang="en-US" dirty="0" err="1" smtClean="0"/>
              <a:t>inflación</a:t>
            </a:r>
            <a:r>
              <a:rPr lang="en-US" dirty="0" smtClean="0"/>
              <a:t> en los </a:t>
            </a:r>
            <a:r>
              <a:rPr lang="en-US" dirty="0" err="1" smtClean="0"/>
              <a:t>últimos</a:t>
            </a:r>
            <a:r>
              <a:rPr lang="en-US" dirty="0" smtClean="0"/>
              <a:t> 30 </a:t>
            </a:r>
            <a:r>
              <a:rPr lang="en-US" dirty="0" err="1" smtClean="0"/>
              <a:t>años</a:t>
            </a:r>
            <a:r>
              <a:rPr lang="en-US" dirty="0" smtClean="0"/>
              <a:t>.”</a:t>
            </a:r>
          </a:p>
          <a:p>
            <a:pPr algn="r">
              <a:buNone/>
            </a:pPr>
            <a:r>
              <a:rPr lang="en-US" dirty="0" smtClean="0"/>
              <a:t> 	</a:t>
            </a:r>
            <a:r>
              <a:rPr lang="en-US" sz="2400" dirty="0" smtClean="0"/>
              <a:t>Robert Archibald y David Feldman</a:t>
            </a:r>
          </a:p>
          <a:p>
            <a:pPr algn="r">
              <a:buNone/>
            </a:pPr>
            <a:r>
              <a:rPr lang="en-US" sz="2400" dirty="0" smtClean="0"/>
              <a:t> </a:t>
            </a:r>
            <a:r>
              <a:rPr lang="en-US" sz="2400" i="1" dirty="0" smtClean="0"/>
              <a:t>Why Does College Cost So Much?</a:t>
            </a:r>
            <a:endParaRPr lang="es-CO" sz="24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6661" y="107830"/>
            <a:ext cx="8773052" cy="990600"/>
          </a:xfrm>
        </p:spPr>
        <p:txBody>
          <a:bodyPr>
            <a:normAutofit fontScale="90000"/>
          </a:bodyPr>
          <a:lstStyle/>
          <a:p>
            <a:r>
              <a:rPr lang="es-CO" dirty="0" smtClean="0"/>
              <a:t>Preocupación por la ineficacia de la docencia tradicional: Cátedra Magistral</a:t>
            </a:r>
            <a:endParaRPr lang="es-CO" dirty="0"/>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6660" y="1811550"/>
            <a:ext cx="4747059" cy="3795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CuadroTexto"/>
          <p:cNvSpPr txBox="1"/>
          <p:nvPr/>
        </p:nvSpPr>
        <p:spPr>
          <a:xfrm>
            <a:off x="269713" y="5809479"/>
            <a:ext cx="4310899" cy="754053"/>
          </a:xfrm>
          <a:prstGeom prst="rect">
            <a:avLst/>
          </a:prstGeom>
          <a:noFill/>
        </p:spPr>
        <p:txBody>
          <a:bodyPr wrap="square" rtlCol="0">
            <a:spAutoFit/>
          </a:bodyPr>
          <a:lstStyle/>
          <a:p>
            <a:r>
              <a:rPr lang="en-US" sz="1600" dirty="0" err="1" smtClean="0"/>
              <a:t>Laurentius</a:t>
            </a:r>
            <a:r>
              <a:rPr lang="en-US" sz="1600" dirty="0" smtClean="0"/>
              <a:t> de </a:t>
            </a:r>
            <a:r>
              <a:rPr lang="en-US" sz="1600" dirty="0" err="1" smtClean="0"/>
              <a:t>Voltolina</a:t>
            </a:r>
            <a:r>
              <a:rPr lang="en-US" sz="1600" dirty="0" smtClean="0"/>
              <a:t>, </a:t>
            </a:r>
            <a:r>
              <a:rPr lang="en-US" sz="1600" dirty="0" err="1" smtClean="0"/>
              <a:t>segunda</a:t>
            </a:r>
            <a:r>
              <a:rPr lang="en-US" sz="1600" dirty="0" smtClean="0"/>
              <a:t> </a:t>
            </a:r>
            <a:r>
              <a:rPr lang="en-US" sz="1600" dirty="0" err="1" smtClean="0"/>
              <a:t>mitad</a:t>
            </a:r>
            <a:r>
              <a:rPr lang="en-US" sz="1600" dirty="0" smtClean="0"/>
              <a:t> del S. XIV</a:t>
            </a:r>
          </a:p>
          <a:p>
            <a:pPr algn="ctr"/>
            <a:r>
              <a:rPr lang="en-US" sz="900" dirty="0" smtClean="0">
                <a:hlinkClick r:id="rId3"/>
              </a:rPr>
              <a:t>http://bo.wikipedia.org/wiki/File:Laurentius_de_Voltolina_001.jpg</a:t>
            </a:r>
            <a:r>
              <a:rPr lang="en-US" sz="900" dirty="0" smtClean="0"/>
              <a:t>  </a:t>
            </a:r>
          </a:p>
          <a:p>
            <a:endParaRPr lang="es-CO" dirty="0"/>
          </a:p>
        </p:txBody>
      </p:sp>
      <p:sp>
        <p:nvSpPr>
          <p:cNvPr id="6" name="5 Rectángulo"/>
          <p:cNvSpPr/>
          <p:nvPr/>
        </p:nvSpPr>
        <p:spPr>
          <a:xfrm>
            <a:off x="4951565" y="1564243"/>
            <a:ext cx="4140679" cy="4893647"/>
          </a:xfrm>
          <a:prstGeom prst="rect">
            <a:avLst/>
          </a:prstGeom>
        </p:spPr>
        <p:txBody>
          <a:bodyPr wrap="square">
            <a:spAutoFit/>
          </a:bodyPr>
          <a:lstStyle/>
          <a:p>
            <a:r>
              <a:rPr lang="en-US" sz="3200" dirty="0" smtClean="0"/>
              <a:t>“La Universidad </a:t>
            </a:r>
            <a:r>
              <a:rPr lang="en-US" sz="3200" dirty="0" err="1" smtClean="0"/>
              <a:t>es</a:t>
            </a:r>
            <a:r>
              <a:rPr lang="en-US" sz="3200" dirty="0" smtClean="0"/>
              <a:t> un </a:t>
            </a:r>
            <a:r>
              <a:rPr lang="en-US" sz="3200" dirty="0" err="1" smtClean="0"/>
              <a:t>lugar</a:t>
            </a:r>
            <a:r>
              <a:rPr lang="en-US" sz="3200" dirty="0" smtClean="0"/>
              <a:t> </a:t>
            </a:r>
            <a:r>
              <a:rPr lang="en-US" sz="3200" dirty="0" err="1" smtClean="0"/>
              <a:t>donde</a:t>
            </a:r>
            <a:r>
              <a:rPr lang="en-US" sz="3200" dirty="0" smtClean="0"/>
              <a:t> </a:t>
            </a:r>
            <a:r>
              <a:rPr lang="en-US" sz="3200" dirty="0" err="1" smtClean="0"/>
              <a:t>las</a:t>
            </a:r>
            <a:r>
              <a:rPr lang="en-US" sz="3200" dirty="0" smtClean="0"/>
              <a:t> </a:t>
            </a:r>
            <a:r>
              <a:rPr lang="en-US" sz="3200" dirty="0" err="1" smtClean="0"/>
              <a:t>notas</a:t>
            </a:r>
            <a:r>
              <a:rPr lang="en-US" sz="3200" dirty="0" smtClean="0"/>
              <a:t> de </a:t>
            </a:r>
            <a:r>
              <a:rPr lang="en-US" sz="3200" dirty="0" err="1" smtClean="0"/>
              <a:t>clase</a:t>
            </a:r>
            <a:r>
              <a:rPr lang="en-US" sz="3200" dirty="0" smtClean="0"/>
              <a:t> del </a:t>
            </a:r>
            <a:r>
              <a:rPr lang="en-US" sz="3200" dirty="0" err="1" smtClean="0"/>
              <a:t>profesor</a:t>
            </a:r>
            <a:r>
              <a:rPr lang="en-US" sz="3200" dirty="0" smtClean="0"/>
              <a:t> se </a:t>
            </a:r>
            <a:r>
              <a:rPr lang="en-US" sz="3200" dirty="0" err="1" smtClean="0"/>
              <a:t>convierten</a:t>
            </a:r>
            <a:r>
              <a:rPr lang="en-US" sz="3200" dirty="0" smtClean="0"/>
              <a:t> en </a:t>
            </a:r>
            <a:r>
              <a:rPr lang="en-US" sz="3200" dirty="0" err="1" smtClean="0"/>
              <a:t>las</a:t>
            </a:r>
            <a:r>
              <a:rPr lang="en-US" sz="3200" dirty="0" smtClean="0"/>
              <a:t> </a:t>
            </a:r>
            <a:r>
              <a:rPr lang="en-US" sz="3200" dirty="0" err="1" smtClean="0"/>
              <a:t>notas</a:t>
            </a:r>
            <a:r>
              <a:rPr lang="en-US" sz="3200" dirty="0" smtClean="0"/>
              <a:t> de </a:t>
            </a:r>
            <a:r>
              <a:rPr lang="en-US" sz="3200" dirty="0" err="1" smtClean="0"/>
              <a:t>clase</a:t>
            </a:r>
            <a:r>
              <a:rPr lang="en-US" sz="3200" dirty="0" smtClean="0"/>
              <a:t> del </a:t>
            </a:r>
            <a:r>
              <a:rPr lang="en-US" sz="3200" dirty="0" err="1" smtClean="0"/>
              <a:t>estudiante</a:t>
            </a:r>
            <a:r>
              <a:rPr lang="en-US" sz="3200" dirty="0" smtClean="0"/>
              <a:t>, sin </a:t>
            </a:r>
            <a:r>
              <a:rPr lang="en-US" sz="3200" dirty="0" err="1" smtClean="0"/>
              <a:t>pasar</a:t>
            </a:r>
            <a:r>
              <a:rPr lang="en-US" sz="3200" dirty="0" smtClean="0"/>
              <a:t> </a:t>
            </a:r>
            <a:r>
              <a:rPr lang="en-US" sz="3200" dirty="0" err="1" smtClean="0"/>
              <a:t>por</a:t>
            </a:r>
            <a:r>
              <a:rPr lang="en-US" sz="3200" dirty="0" smtClean="0"/>
              <a:t> el </a:t>
            </a:r>
            <a:r>
              <a:rPr lang="en-US" sz="3200" dirty="0" err="1" smtClean="0"/>
              <a:t>cerebro</a:t>
            </a:r>
            <a:r>
              <a:rPr lang="en-US" sz="3200" dirty="0" smtClean="0"/>
              <a:t> de </a:t>
            </a:r>
            <a:r>
              <a:rPr lang="en-US" sz="3200" dirty="0" err="1" smtClean="0"/>
              <a:t>ninguno</a:t>
            </a:r>
            <a:r>
              <a:rPr lang="en-US" sz="3200" dirty="0" smtClean="0"/>
              <a:t> de los dos.” </a:t>
            </a:r>
          </a:p>
          <a:p>
            <a:pPr algn="r"/>
            <a:r>
              <a:rPr lang="es-CO" sz="3200" dirty="0" smtClean="0"/>
              <a:t>		</a:t>
            </a:r>
            <a:r>
              <a:rPr lang="en-US" sz="3200" b="1" dirty="0" smtClean="0"/>
              <a:t> </a:t>
            </a:r>
            <a:r>
              <a:rPr lang="en-US" sz="3200" dirty="0" smtClean="0"/>
              <a:t>Edwin E. </a:t>
            </a:r>
            <a:r>
              <a:rPr lang="en-US" sz="3200" dirty="0" err="1" smtClean="0"/>
              <a:t>Slosson</a:t>
            </a:r>
            <a:r>
              <a:rPr lang="en-US" sz="3200" dirty="0" smtClean="0"/>
              <a:t> 	</a:t>
            </a:r>
            <a:r>
              <a:rPr lang="en-US" sz="2400" dirty="0" smtClean="0"/>
              <a:t>(1865 –1929) editor, </a:t>
            </a:r>
            <a:r>
              <a:rPr lang="en-US" sz="2400" dirty="0" err="1" smtClean="0"/>
              <a:t>autor</a:t>
            </a:r>
            <a:r>
              <a:rPr lang="en-US" sz="2400" dirty="0" smtClean="0"/>
              <a:t> 	y </a:t>
            </a:r>
            <a:r>
              <a:rPr lang="en-US" sz="2400" dirty="0" err="1" smtClean="0"/>
              <a:t>químico</a:t>
            </a:r>
            <a:r>
              <a:rPr lang="en-US" sz="2400" dirty="0" smtClean="0"/>
              <a:t> </a:t>
            </a:r>
            <a:r>
              <a:rPr lang="en-US" sz="2400" dirty="0" err="1" smtClean="0"/>
              <a:t>norteamericano</a:t>
            </a:r>
            <a:endParaRPr lang="es-CO" sz="2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079838"/>
            <a:ext cx="9144000" cy="2667000"/>
          </a:xfrm>
          <a:prstGeom prst="rect">
            <a:avLst/>
          </a:prstGeom>
          <a:gradFill flip="none" rotWithShape="1">
            <a:gsLst>
              <a:gs pos="0">
                <a:srgbClr val="1B2E5D"/>
              </a:gs>
              <a:gs pos="100000">
                <a:schemeClr val="tx1"/>
              </a:gs>
              <a:gs pos="66000">
                <a:srgbClr val="1B2E5D"/>
              </a:gs>
            </a:gsLst>
            <a:lin ang="2112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53087" y="50410"/>
            <a:ext cx="5434641" cy="1143000"/>
          </a:xfrm>
        </p:spPr>
        <p:txBody>
          <a:bodyPr>
            <a:noAutofit/>
          </a:bodyPr>
          <a:lstStyle/>
          <a:p>
            <a:pPr algn="l"/>
            <a:r>
              <a:rPr lang="en-US" dirty="0" smtClean="0"/>
              <a:t>¿</a:t>
            </a:r>
            <a:r>
              <a:rPr lang="en-US" dirty="0" err="1" smtClean="0"/>
              <a:t>Qué</a:t>
            </a:r>
            <a:r>
              <a:rPr lang="en-US" dirty="0" smtClean="0"/>
              <a:t> </a:t>
            </a:r>
            <a:r>
              <a:rPr lang="en-US" dirty="0" err="1" smtClean="0"/>
              <a:t>es</a:t>
            </a:r>
            <a:r>
              <a:rPr lang="en-US" dirty="0" smtClean="0"/>
              <a:t> un MOOC?</a:t>
            </a:r>
            <a:endParaRPr lang="en-US" dirty="0"/>
          </a:p>
        </p:txBody>
      </p:sp>
      <p:sp>
        <p:nvSpPr>
          <p:cNvPr id="3" name="Content Placeholder 2"/>
          <p:cNvSpPr>
            <a:spLocks noGrp="1"/>
          </p:cNvSpPr>
          <p:nvPr>
            <p:ph sz="quarter" idx="1"/>
          </p:nvPr>
        </p:nvSpPr>
        <p:spPr>
          <a:xfrm>
            <a:off x="685800" y="969134"/>
            <a:ext cx="7772400" cy="2921390"/>
          </a:xfrm>
        </p:spPr>
        <p:txBody>
          <a:bodyPr>
            <a:normAutofit/>
          </a:bodyPr>
          <a:lstStyle/>
          <a:p>
            <a:pPr marL="0" indent="0">
              <a:buNone/>
            </a:pPr>
            <a:r>
              <a:rPr lang="en-US" sz="4000" b="1" dirty="0" smtClean="0">
                <a:solidFill>
                  <a:srgbClr val="91CDE5"/>
                </a:solidFill>
                <a:effectLst>
                  <a:outerShdw blurRad="38100" dist="38100" dir="2700000" algn="tl">
                    <a:srgbClr val="000000">
                      <a:alpha val="43137"/>
                    </a:srgbClr>
                  </a:outerShdw>
                </a:effectLst>
              </a:rPr>
              <a:t>M</a:t>
            </a:r>
            <a:r>
              <a:rPr lang="en-US" dirty="0" smtClean="0">
                <a:solidFill>
                  <a:srgbClr val="FFFFFF"/>
                </a:solidFill>
              </a:rPr>
              <a:t>a</a:t>
            </a:r>
            <a:r>
              <a:rPr lang="en-US" dirty="0" smtClean="0">
                <a:solidFill>
                  <a:schemeClr val="bg1"/>
                </a:solidFill>
              </a:rPr>
              <a:t>ssive	 : </a:t>
            </a:r>
            <a:r>
              <a:rPr lang="en-US" dirty="0" err="1" smtClean="0">
                <a:solidFill>
                  <a:schemeClr val="bg1"/>
                </a:solidFill>
              </a:rPr>
              <a:t>Número</a:t>
            </a:r>
            <a:r>
              <a:rPr lang="en-US" dirty="0" smtClean="0">
                <a:solidFill>
                  <a:schemeClr val="bg1"/>
                </a:solidFill>
              </a:rPr>
              <a:t> </a:t>
            </a:r>
            <a:r>
              <a:rPr lang="en-US" dirty="0" err="1" smtClean="0">
                <a:solidFill>
                  <a:schemeClr val="bg1"/>
                </a:solidFill>
              </a:rPr>
              <a:t>ilimitado</a:t>
            </a:r>
            <a:r>
              <a:rPr lang="en-US" dirty="0" smtClean="0">
                <a:solidFill>
                  <a:schemeClr val="bg1"/>
                </a:solidFill>
              </a:rPr>
              <a:t> de </a:t>
            </a:r>
            <a:r>
              <a:rPr lang="en-US" dirty="0" err="1" smtClean="0">
                <a:solidFill>
                  <a:schemeClr val="bg1"/>
                </a:solidFill>
              </a:rPr>
              <a:t>estudiantes</a:t>
            </a:r>
            <a:endParaRPr lang="en-US" dirty="0" smtClean="0">
              <a:solidFill>
                <a:schemeClr val="bg1"/>
              </a:solidFill>
            </a:endParaRPr>
          </a:p>
          <a:p>
            <a:pPr marL="0" indent="0">
              <a:buNone/>
            </a:pPr>
            <a:r>
              <a:rPr lang="en-US" sz="4000" b="1" dirty="0" smtClean="0">
                <a:solidFill>
                  <a:srgbClr val="91CDE5"/>
                </a:solidFill>
                <a:effectLst>
                  <a:outerShdw blurRad="38100" dist="38100" dir="2700000" algn="tl">
                    <a:srgbClr val="000000">
                      <a:alpha val="43137"/>
                    </a:srgbClr>
                  </a:outerShdw>
                </a:effectLst>
              </a:rPr>
              <a:t>O</a:t>
            </a:r>
            <a:r>
              <a:rPr lang="en-US" dirty="0" smtClean="0">
                <a:solidFill>
                  <a:srgbClr val="FFFFFF"/>
                </a:solidFill>
              </a:rPr>
              <a:t>pen          :  Sin </a:t>
            </a:r>
            <a:r>
              <a:rPr lang="en-US" dirty="0" err="1" smtClean="0">
                <a:solidFill>
                  <a:srgbClr val="FFFFFF"/>
                </a:solidFill>
              </a:rPr>
              <a:t>requisitos</a:t>
            </a:r>
            <a:r>
              <a:rPr lang="en-US" dirty="0" smtClean="0">
                <a:solidFill>
                  <a:srgbClr val="FFFFFF"/>
                </a:solidFill>
              </a:rPr>
              <a:t> de </a:t>
            </a:r>
            <a:r>
              <a:rPr lang="en-US" dirty="0" err="1" smtClean="0">
                <a:solidFill>
                  <a:srgbClr val="FFFFFF"/>
                </a:solidFill>
              </a:rPr>
              <a:t>admisión</a:t>
            </a:r>
            <a:endParaRPr lang="en-US" dirty="0" smtClean="0">
              <a:solidFill>
                <a:srgbClr val="FFFFFF"/>
              </a:solidFill>
            </a:endParaRPr>
          </a:p>
          <a:p>
            <a:pPr marL="0" indent="0">
              <a:buNone/>
            </a:pPr>
            <a:r>
              <a:rPr lang="en-US" sz="4000" b="1" dirty="0" smtClean="0">
                <a:solidFill>
                  <a:srgbClr val="91CDE5"/>
                </a:solidFill>
                <a:effectLst>
                  <a:outerShdw blurRad="38100" dist="38100" dir="2700000" algn="tl">
                    <a:srgbClr val="000000">
                      <a:alpha val="43137"/>
                    </a:srgbClr>
                  </a:outerShdw>
                </a:effectLst>
              </a:rPr>
              <a:t>O</a:t>
            </a:r>
            <a:r>
              <a:rPr lang="en-US" dirty="0" smtClean="0">
                <a:solidFill>
                  <a:srgbClr val="FFFFFF"/>
                </a:solidFill>
              </a:rPr>
              <a:t>nline	  : </a:t>
            </a:r>
            <a:r>
              <a:rPr lang="en-US" dirty="0" err="1" smtClean="0">
                <a:solidFill>
                  <a:srgbClr val="FFFFFF"/>
                </a:solidFill>
              </a:rPr>
              <a:t>Basado</a:t>
            </a:r>
            <a:r>
              <a:rPr lang="en-US" dirty="0" smtClean="0">
                <a:solidFill>
                  <a:srgbClr val="FFFFFF"/>
                </a:solidFill>
              </a:rPr>
              <a:t> en la Web</a:t>
            </a:r>
          </a:p>
          <a:p>
            <a:pPr marL="0" indent="0">
              <a:buNone/>
            </a:pPr>
            <a:r>
              <a:rPr lang="en-US" sz="4300" b="1" dirty="0" smtClean="0">
                <a:solidFill>
                  <a:srgbClr val="91CDE5"/>
                </a:solidFill>
                <a:effectLst>
                  <a:outerShdw blurRad="38100" dist="38100" dir="2700000" algn="tl">
                    <a:srgbClr val="000000">
                      <a:alpha val="43137"/>
                    </a:srgbClr>
                  </a:outerShdw>
                </a:effectLst>
              </a:rPr>
              <a:t>C</a:t>
            </a:r>
            <a:r>
              <a:rPr lang="en-US" dirty="0" smtClean="0">
                <a:solidFill>
                  <a:srgbClr val="FFFFFF"/>
                </a:solidFill>
              </a:rPr>
              <a:t>ourse	  : </a:t>
            </a:r>
            <a:r>
              <a:rPr lang="en-US" dirty="0" err="1" smtClean="0">
                <a:solidFill>
                  <a:srgbClr val="FFFFFF"/>
                </a:solidFill>
              </a:rPr>
              <a:t>Estructura</a:t>
            </a:r>
            <a:r>
              <a:rPr lang="en-US" dirty="0" smtClean="0">
                <a:solidFill>
                  <a:srgbClr val="FFFFFF"/>
                </a:solidFill>
              </a:rPr>
              <a:t> de </a:t>
            </a:r>
            <a:r>
              <a:rPr lang="en-US" dirty="0" err="1" smtClean="0">
                <a:solidFill>
                  <a:srgbClr val="FFFFFF"/>
                </a:solidFill>
              </a:rPr>
              <a:t>curso</a:t>
            </a:r>
            <a:r>
              <a:rPr lang="en-US" dirty="0" smtClean="0">
                <a:solidFill>
                  <a:srgbClr val="FFFFFF"/>
                </a:solidFill>
              </a:rPr>
              <a:t> </a:t>
            </a:r>
            <a:r>
              <a:rPr lang="en-US" dirty="0" err="1" smtClean="0">
                <a:solidFill>
                  <a:srgbClr val="FFFFFF"/>
                </a:solidFill>
              </a:rPr>
              <a:t>tradicional</a:t>
            </a:r>
            <a:endParaRPr lang="en-US" dirty="0" smtClean="0">
              <a:solidFill>
                <a:srgbClr val="FFFFFF"/>
              </a:solidFill>
            </a:endParaRPr>
          </a:p>
          <a:p>
            <a:pPr marL="0" indent="0" algn="ctr">
              <a:buNone/>
            </a:pPr>
            <a:endParaRPr lang="en-US" dirty="0" smtClean="0"/>
          </a:p>
        </p:txBody>
      </p:sp>
      <p:sp>
        <p:nvSpPr>
          <p:cNvPr id="5" name="TextBox 4"/>
          <p:cNvSpPr txBox="1"/>
          <p:nvPr/>
        </p:nvSpPr>
        <p:spPr>
          <a:xfrm>
            <a:off x="38828" y="4237020"/>
            <a:ext cx="3774047" cy="2677656"/>
          </a:xfrm>
          <a:prstGeom prst="rect">
            <a:avLst/>
          </a:prstGeom>
          <a:noFill/>
        </p:spPr>
        <p:txBody>
          <a:bodyPr wrap="square" rtlCol="0">
            <a:spAutoFit/>
          </a:bodyPr>
          <a:lstStyle/>
          <a:p>
            <a:pPr algn="ctr"/>
            <a:r>
              <a:rPr lang="en-US" sz="2800" dirty="0" err="1" smtClean="0"/>
              <a:t>Expandir</a:t>
            </a:r>
            <a:r>
              <a:rPr lang="en-US" sz="2800" dirty="0" smtClean="0"/>
              <a:t> el  </a:t>
            </a:r>
            <a:r>
              <a:rPr lang="en-US" sz="2800" dirty="0" err="1" smtClean="0"/>
              <a:t>accesso</a:t>
            </a:r>
            <a:r>
              <a:rPr lang="en-US" sz="2800" dirty="0" smtClean="0"/>
              <a:t> a </a:t>
            </a:r>
            <a:r>
              <a:rPr lang="en-US" sz="2800" dirty="0" err="1" smtClean="0"/>
              <a:t>educación</a:t>
            </a:r>
            <a:r>
              <a:rPr lang="en-US" sz="2800" dirty="0" smtClean="0"/>
              <a:t> de </a:t>
            </a:r>
            <a:r>
              <a:rPr lang="en-US" sz="2800" dirty="0" err="1" smtClean="0"/>
              <a:t>clase</a:t>
            </a:r>
            <a:r>
              <a:rPr lang="en-US" sz="2800" dirty="0" smtClean="0"/>
              <a:t> </a:t>
            </a:r>
            <a:r>
              <a:rPr lang="en-US" sz="2800" dirty="0" err="1" smtClean="0"/>
              <a:t>mundial</a:t>
            </a:r>
            <a:r>
              <a:rPr lang="en-US" sz="2800" dirty="0" smtClean="0"/>
              <a:t/>
            </a:r>
            <a:br>
              <a:rPr lang="en-US" sz="2800" dirty="0" smtClean="0"/>
            </a:br>
            <a:r>
              <a:rPr lang="en-US" sz="2800" dirty="0" err="1" smtClean="0"/>
              <a:t>para</a:t>
            </a:r>
            <a:r>
              <a:rPr lang="en-US" sz="2800" i="1" dirty="0" smtClean="0"/>
              <a:t> </a:t>
            </a:r>
            <a:r>
              <a:rPr lang="en-US" sz="2800" i="1" dirty="0" err="1" smtClean="0">
                <a:solidFill>
                  <a:srgbClr val="C00000"/>
                </a:solidFill>
              </a:rPr>
              <a:t>cualquiera</a:t>
            </a:r>
            <a:r>
              <a:rPr lang="en-US" sz="2800" i="1" dirty="0" smtClean="0">
                <a:solidFill>
                  <a:srgbClr val="C00000"/>
                </a:solidFill>
              </a:rPr>
              <a:t>, </a:t>
            </a:r>
            <a:r>
              <a:rPr lang="en-US" sz="2800" i="1" dirty="0" err="1" smtClean="0">
                <a:solidFill>
                  <a:srgbClr val="C00000"/>
                </a:solidFill>
              </a:rPr>
              <a:t>donde</a:t>
            </a:r>
            <a:r>
              <a:rPr lang="en-US" sz="2800" i="1" dirty="0" smtClean="0">
                <a:solidFill>
                  <a:srgbClr val="C00000"/>
                </a:solidFill>
              </a:rPr>
              <a:t> </a:t>
            </a:r>
            <a:r>
              <a:rPr lang="en-US" sz="2800" i="1" dirty="0" err="1" smtClean="0">
                <a:solidFill>
                  <a:srgbClr val="C00000"/>
                </a:solidFill>
              </a:rPr>
              <a:t>quiera</a:t>
            </a:r>
            <a:r>
              <a:rPr lang="en-US" sz="2800" i="1" dirty="0" smtClean="0">
                <a:solidFill>
                  <a:srgbClr val="C00000"/>
                </a:solidFill>
              </a:rPr>
              <a:t>, </a:t>
            </a:r>
            <a:r>
              <a:rPr lang="en-US" sz="2800" i="1" dirty="0" err="1" smtClean="0">
                <a:solidFill>
                  <a:srgbClr val="C00000"/>
                </a:solidFill>
              </a:rPr>
              <a:t>cuando</a:t>
            </a:r>
            <a:r>
              <a:rPr lang="en-US" sz="2800" i="1" dirty="0" smtClean="0">
                <a:solidFill>
                  <a:srgbClr val="C00000"/>
                </a:solidFill>
              </a:rPr>
              <a:t> </a:t>
            </a:r>
            <a:r>
              <a:rPr lang="en-US" sz="2800" i="1" dirty="0" err="1" smtClean="0">
                <a:solidFill>
                  <a:srgbClr val="C00000"/>
                </a:solidFill>
              </a:rPr>
              <a:t>quiera</a:t>
            </a:r>
            <a:r>
              <a:rPr lang="en-US" sz="2800" i="1" dirty="0" smtClean="0">
                <a:solidFill>
                  <a:srgbClr val="C00000"/>
                </a:solidFill>
              </a:rPr>
              <a:t> </a:t>
            </a:r>
          </a:p>
          <a:p>
            <a:pPr algn="ctr"/>
            <a:r>
              <a:rPr lang="en-US" sz="2800" i="1" dirty="0" smtClean="0">
                <a:solidFill>
                  <a:srgbClr val="C00000"/>
                </a:solidFill>
              </a:rPr>
              <a:t>– y gratis</a:t>
            </a:r>
          </a:p>
        </p:txBody>
      </p:sp>
      <p:sp>
        <p:nvSpPr>
          <p:cNvPr id="6" name="TextBox 5"/>
          <p:cNvSpPr txBox="1"/>
          <p:nvPr/>
        </p:nvSpPr>
        <p:spPr>
          <a:xfrm>
            <a:off x="3750280" y="4442610"/>
            <a:ext cx="5393720" cy="2246769"/>
          </a:xfrm>
          <a:prstGeom prst="rect">
            <a:avLst/>
          </a:prstGeom>
          <a:noFill/>
        </p:spPr>
        <p:txBody>
          <a:bodyPr wrap="square" rtlCol="0">
            <a:spAutoFit/>
          </a:bodyPr>
          <a:lstStyle/>
          <a:p>
            <a:pPr algn="ctr">
              <a:buFont typeface="Arial" pitchFamily="34" charset="0"/>
              <a:buChar char="•"/>
            </a:pPr>
            <a:r>
              <a:rPr lang="en-US" sz="2800" dirty="0" err="1" smtClean="0"/>
              <a:t>Por</a:t>
            </a:r>
            <a:r>
              <a:rPr lang="en-US" sz="2800" dirty="0" smtClean="0"/>
              <a:t> </a:t>
            </a:r>
            <a:r>
              <a:rPr lang="en-US" sz="2800" dirty="0" err="1" smtClean="0"/>
              <a:t>equidad</a:t>
            </a:r>
            <a:endParaRPr lang="en-US" sz="2800" dirty="0" smtClean="0"/>
          </a:p>
          <a:p>
            <a:pPr algn="ctr">
              <a:buFont typeface="Arial" pitchFamily="34" charset="0"/>
              <a:buChar char="•"/>
            </a:pPr>
            <a:r>
              <a:rPr lang="en-US" sz="2800" dirty="0" smtClean="0"/>
              <a:t>Para </a:t>
            </a:r>
            <a:r>
              <a:rPr lang="en-US" sz="2800" dirty="0" err="1" smtClean="0"/>
              <a:t>ahorrar</a:t>
            </a:r>
            <a:r>
              <a:rPr lang="en-US" sz="2800" dirty="0" smtClean="0"/>
              <a:t> </a:t>
            </a:r>
            <a:r>
              <a:rPr lang="en-US" sz="2800" dirty="0" err="1" smtClean="0"/>
              <a:t>costos</a:t>
            </a:r>
            <a:r>
              <a:rPr lang="en-US" sz="2800" dirty="0" smtClean="0"/>
              <a:t>/</a:t>
            </a:r>
            <a:r>
              <a:rPr lang="en-US" sz="2800" dirty="0" err="1" smtClean="0"/>
              <a:t>sostenibilidad</a:t>
            </a:r>
            <a:endParaRPr lang="en-US" sz="2800" dirty="0" smtClean="0"/>
          </a:p>
          <a:p>
            <a:pPr algn="ctr">
              <a:buFont typeface="Arial" pitchFamily="34" charset="0"/>
              <a:buChar char="•"/>
            </a:pPr>
            <a:r>
              <a:rPr lang="en-US" sz="2800" dirty="0" err="1" smtClean="0"/>
              <a:t>Por</a:t>
            </a:r>
            <a:r>
              <a:rPr lang="en-US" sz="2800" dirty="0" smtClean="0"/>
              <a:t> </a:t>
            </a:r>
            <a:r>
              <a:rPr lang="en-US" sz="2800" dirty="0" err="1" smtClean="0"/>
              <a:t>negocio</a:t>
            </a:r>
            <a:endParaRPr lang="en-US" sz="2800" dirty="0" smtClean="0"/>
          </a:p>
          <a:p>
            <a:pPr algn="ctr">
              <a:buFont typeface="Arial" pitchFamily="34" charset="0"/>
              <a:buChar char="•"/>
            </a:pPr>
            <a:r>
              <a:rPr lang="en-US" sz="2800" dirty="0" smtClean="0"/>
              <a:t>Para </a:t>
            </a:r>
            <a:r>
              <a:rPr lang="en-US" sz="2800" dirty="0" err="1" smtClean="0"/>
              <a:t>mejorar</a:t>
            </a:r>
            <a:r>
              <a:rPr lang="en-US" sz="2800" dirty="0" smtClean="0"/>
              <a:t> </a:t>
            </a:r>
            <a:r>
              <a:rPr lang="en-US" sz="2800" dirty="0" err="1" smtClean="0"/>
              <a:t>aprendizaje</a:t>
            </a:r>
            <a:r>
              <a:rPr lang="en-US" sz="2800" dirty="0" smtClean="0"/>
              <a:t> </a:t>
            </a:r>
          </a:p>
          <a:p>
            <a:pPr algn="ctr"/>
            <a:r>
              <a:rPr lang="en-US" sz="2800" dirty="0" smtClean="0"/>
              <a:t>en el </a:t>
            </a:r>
            <a:r>
              <a:rPr lang="en-US" sz="2800" dirty="0" err="1" smtClean="0"/>
              <a:t>propio</a:t>
            </a:r>
            <a:r>
              <a:rPr lang="en-US" sz="2800" dirty="0" smtClean="0"/>
              <a:t> campus</a:t>
            </a:r>
          </a:p>
        </p:txBody>
      </p:sp>
      <p:sp>
        <p:nvSpPr>
          <p:cNvPr id="7" name="TextBox 6"/>
          <p:cNvSpPr txBox="1"/>
          <p:nvPr/>
        </p:nvSpPr>
        <p:spPr>
          <a:xfrm>
            <a:off x="1273821" y="3722426"/>
            <a:ext cx="1261884" cy="584775"/>
          </a:xfrm>
          <a:prstGeom prst="rect">
            <a:avLst/>
          </a:prstGeom>
          <a:noFill/>
        </p:spPr>
        <p:txBody>
          <a:bodyPr wrap="none" rtlCol="0">
            <a:spAutoFit/>
          </a:bodyPr>
          <a:lstStyle/>
          <a:p>
            <a:r>
              <a:rPr lang="en-US" sz="3200" dirty="0" smtClean="0"/>
              <a:t>¿</a:t>
            </a:r>
            <a:r>
              <a:rPr lang="en-US" sz="3200" dirty="0" err="1" smtClean="0"/>
              <a:t>Qué</a:t>
            </a:r>
            <a:r>
              <a:rPr lang="en-US" sz="3200" dirty="0" smtClean="0"/>
              <a:t>?</a:t>
            </a:r>
            <a:endParaRPr lang="en-US" sz="3200" dirty="0"/>
          </a:p>
        </p:txBody>
      </p:sp>
      <p:sp>
        <p:nvSpPr>
          <p:cNvPr id="9" name="TextBox 8"/>
          <p:cNvSpPr txBox="1"/>
          <p:nvPr/>
        </p:nvSpPr>
        <p:spPr>
          <a:xfrm>
            <a:off x="5629719" y="3729586"/>
            <a:ext cx="1858009" cy="584775"/>
          </a:xfrm>
          <a:prstGeom prst="rect">
            <a:avLst/>
          </a:prstGeom>
          <a:noFill/>
        </p:spPr>
        <p:txBody>
          <a:bodyPr wrap="none" rtlCol="0">
            <a:spAutoFit/>
          </a:bodyPr>
          <a:lstStyle/>
          <a:p>
            <a:r>
              <a:rPr lang="en-US" sz="3200" dirty="0" smtClean="0"/>
              <a:t>¿</a:t>
            </a:r>
            <a:r>
              <a:rPr lang="en-US" sz="3200" dirty="0" err="1" smtClean="0"/>
              <a:t>Por</a:t>
            </a:r>
            <a:r>
              <a:rPr lang="en-US" sz="3200" dirty="0" smtClean="0"/>
              <a:t> </a:t>
            </a:r>
            <a:r>
              <a:rPr lang="en-US" sz="3200" dirty="0" err="1" smtClean="0"/>
              <a:t>qué</a:t>
            </a:r>
            <a:r>
              <a:rPr lang="en-US" sz="3200" dirty="0" smtClean="0"/>
              <a:t>?</a:t>
            </a:r>
            <a:endParaRPr lang="en-US" sz="3200" dirty="0"/>
          </a:p>
        </p:txBody>
      </p:sp>
      <p:cxnSp>
        <p:nvCxnSpPr>
          <p:cNvPr id="15" name="Straight Connector 14"/>
          <p:cNvCxnSpPr/>
          <p:nvPr/>
        </p:nvCxnSpPr>
        <p:spPr>
          <a:xfrm rot="5400000">
            <a:off x="2417574" y="5343354"/>
            <a:ext cx="2667000" cy="1588"/>
          </a:xfrm>
          <a:prstGeom prst="line">
            <a:avLst/>
          </a:prstGeom>
          <a:ln w="6350" cap="flat" cmpd="sng" algn="ctr">
            <a:solidFill>
              <a:srgbClr val="1B2E5D"/>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369368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onalizado 1">
      <a:dk1>
        <a:sysClr val="windowText" lastClr="000000"/>
      </a:dk1>
      <a:lt1>
        <a:sysClr val="window" lastClr="FFFFFF"/>
      </a:lt1>
      <a:dk2>
        <a:srgbClr val="1F497D"/>
      </a:dk2>
      <a:lt2>
        <a:srgbClr val="EEECE1"/>
      </a:lt2>
      <a:accent1>
        <a:srgbClr val="4F81BD"/>
      </a:accent1>
      <a:accent2>
        <a:srgbClr val="00B050"/>
      </a:accent2>
      <a:accent3>
        <a:srgbClr val="00B050"/>
      </a:accent3>
      <a:accent4>
        <a:srgbClr val="8064A2"/>
      </a:accent4>
      <a:accent5>
        <a:srgbClr val="4BACC6"/>
      </a:accent5>
      <a:accent6>
        <a:srgbClr val="F79646"/>
      </a:accent6>
      <a:hlink>
        <a:srgbClr val="0000FF"/>
      </a:hlink>
      <a:folHlink>
        <a:srgbClr val="800080"/>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2184</TotalTime>
  <Words>2762</Words>
  <Application>Microsoft Office PowerPoint</Application>
  <PresentationFormat>Presentación en pantalla (4:3)</PresentationFormat>
  <Paragraphs>311</Paragraphs>
  <Slides>59</Slides>
  <Notes>4</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Intermedio</vt:lpstr>
      <vt:lpstr>¿Son los MOOC una amenaza para la Universidad?  Cali, Mayo 28 de 2013</vt:lpstr>
      <vt:lpstr>Innovaciones Disruptivas</vt:lpstr>
      <vt:lpstr>Innovaciones Disruptivas</vt:lpstr>
      <vt:lpstr>Christensen: Innovaciones Disruptivas</vt:lpstr>
      <vt:lpstr>Algunos ejemplos de Innovaciones Disruptivas </vt:lpstr>
      <vt:lpstr>Preocupación por los altos costos de la Educación Superior</vt:lpstr>
      <vt:lpstr>Preocupación por los altos costos de la Educación Superior</vt:lpstr>
      <vt:lpstr>Preocupación por la ineficacia de la docencia tradicional: Cátedra Magistral</vt:lpstr>
      <vt:lpstr>¿Qué es un MOOC?</vt:lpstr>
      <vt:lpstr>Breve Historia de los MOOC</vt:lpstr>
      <vt:lpstr>Breve Historia de los MOOC</vt:lpstr>
      <vt:lpstr>Oferta actual de cursos: &gt;500</vt:lpstr>
      <vt:lpstr>COURSERA.COM</vt:lpstr>
      <vt:lpstr>Los fundadores de COURSERA</vt:lpstr>
      <vt:lpstr>Los fundadores de COURSERA</vt:lpstr>
      <vt:lpstr>Sobre COURSERA</vt:lpstr>
      <vt:lpstr>COURSERA: Misión</vt:lpstr>
      <vt:lpstr>COURSERA: Categorías de cursos</vt:lpstr>
      <vt:lpstr>COURSERA: Socios</vt:lpstr>
      <vt:lpstr>COURSERA: 13 meses de historia</vt:lpstr>
      <vt:lpstr>UDACITY.COM</vt:lpstr>
      <vt:lpstr>Fundador de Udacity</vt:lpstr>
      <vt:lpstr>UDACITY.COM: Misión</vt:lpstr>
      <vt:lpstr>UDACITY.COM: Credo</vt:lpstr>
      <vt:lpstr>Harvard + MIT = edX</vt:lpstr>
      <vt:lpstr>edX: Socios</vt:lpstr>
      <vt:lpstr>edX: 51 Cursos</vt:lpstr>
      <vt:lpstr>edX: Propósito</vt:lpstr>
      <vt:lpstr>Diapositiva 29</vt:lpstr>
      <vt:lpstr>MiriadaX: Agentes implicados en la alianza</vt:lpstr>
      <vt:lpstr>Diapositiva 31</vt:lpstr>
      <vt:lpstr>MiriadaX: Universidades socias</vt:lpstr>
      <vt:lpstr>Dos meses de historia de MiriadaX</vt:lpstr>
      <vt:lpstr>Nuevo jugador: MOOC2Degree.com</vt:lpstr>
      <vt:lpstr>La experiencia de Georgia Tech  en MOOC de Coursera; 7 meses y medio</vt:lpstr>
      <vt:lpstr>La experiencia de Georgia Tech  en MOOC de Coursera; 7 meses y medio</vt:lpstr>
      <vt:lpstr>La experiencia de Georgia Tech  en MOOC de Coursera; 7 meses y medio</vt:lpstr>
      <vt:lpstr>MOOC: Altas tasas de deserción</vt:lpstr>
      <vt:lpstr>Diapositiva 39</vt:lpstr>
      <vt:lpstr>Diapositiva 40</vt:lpstr>
      <vt:lpstr>Componentes típicos de un MOOC</vt:lpstr>
      <vt:lpstr>Evaluación y “feed-back” inmediatos</vt:lpstr>
      <vt:lpstr>Tecnología avanzada</vt:lpstr>
      <vt:lpstr>Modelo de Negocio</vt:lpstr>
      <vt:lpstr>¿Por qué entrar en los MOOC?</vt:lpstr>
      <vt:lpstr>Escépticos y críticos</vt:lpstr>
      <vt:lpstr>Escépticos y críticos</vt:lpstr>
      <vt:lpstr>Escépticos y críticos</vt:lpstr>
      <vt:lpstr>Entonces ¿qué?</vt:lpstr>
      <vt:lpstr>Entonces ¿qué?</vt:lpstr>
      <vt:lpstr>Entonces ¿qué?</vt:lpstr>
      <vt:lpstr>Proyecto Educativo Icesi</vt:lpstr>
      <vt:lpstr>Proyecto Educativo Icesi</vt:lpstr>
      <vt:lpstr>SABER PRO  Noviembre 2012  (368 Estudiantes)</vt:lpstr>
      <vt:lpstr>SABER PRO  Noviembre 2012  (368 Estudiantes)</vt:lpstr>
      <vt:lpstr>SABER PRO  Noviembre 2012  (368 Estudiantes)</vt:lpstr>
      <vt:lpstr>Sobre MOOC como sistema de enseñanza</vt:lpstr>
      <vt:lpstr>El efecto Pigmalión</vt:lpstr>
      <vt:lpstr>Diapositiva 59</vt:lpstr>
    </vt:vector>
  </TitlesOfParts>
  <Company>Georgia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Coursera Experience</dc:title>
  <dc:creator>Mike McCracken</dc:creator>
  <cp:lastModifiedBy>14934246</cp:lastModifiedBy>
  <cp:revision>246</cp:revision>
  <dcterms:created xsi:type="dcterms:W3CDTF">2013-03-06T11:31:55Z</dcterms:created>
  <dcterms:modified xsi:type="dcterms:W3CDTF">2013-05-28T22:05:44Z</dcterms:modified>
</cp:coreProperties>
</file>